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34" r:id="rId5"/>
    <p:sldId id="330" r:id="rId6"/>
    <p:sldId id="301" r:id="rId7"/>
    <p:sldId id="292" r:id="rId8"/>
    <p:sldId id="319"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278"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00FF"/>
    <a:srgbClr val="FF99FF"/>
    <a:srgbClr val="0099FF"/>
    <a:srgbClr val="00FFFF"/>
    <a:srgbClr val="CC0099"/>
    <a:srgbClr val="FF9900"/>
    <a:srgbClr val="FCEFBA"/>
    <a:srgbClr val="6699FF"/>
    <a:srgbClr val="99CC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gif"/><Relationship Id="rId1" Type="http://schemas.openxmlformats.org/officeDocument/2006/relationships/slideLayout" Target="../slideLayouts/slideLayout2.xml"/><Relationship Id="rId4" Type="http://schemas.openxmlformats.org/officeDocument/2006/relationships/image" Target="../media/image31.gi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1066800"/>
            <a:ext cx="53340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duration between the day of Christmas and the feast of Epiphany is the period of Nativity.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important thoughts for meditation offered for the period are the birth of Jesus, his presentation in the Temple, the visit by the wise men and the escape to Egypt. </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NATIVITY</a:t>
            </a:r>
          </a:p>
        </p:txBody>
      </p:sp>
      <p:sp>
        <p:nvSpPr>
          <p:cNvPr id="6" name="TextBox 5"/>
          <p:cNvSpPr txBox="1"/>
          <p:nvPr/>
        </p:nvSpPr>
        <p:spPr>
          <a:xfrm>
            <a:off x="304800" y="4080808"/>
            <a:ext cx="8610600" cy="2215991"/>
          </a:xfrm>
          <a:prstGeom prst="rect">
            <a:avLst/>
          </a:prstGeom>
          <a:noFill/>
        </p:spPr>
        <p:txBody>
          <a:bodyPr wrap="square" rtlCol="0">
            <a:spAutoFit/>
          </a:bodyPr>
          <a:lstStyle/>
          <a:p>
            <a:pPr algn="just"/>
            <a:r>
              <a:rPr lang="en-US" sz="2300" dirty="0">
                <a:latin typeface="Arial Narrow" pitchFamily="34" charset="0"/>
                <a:cs typeface="Times New Roman" pitchFamily="18" charset="0"/>
              </a:rPr>
              <a:t>	We must remember, at this juncture, the affection and love of God who sent His Son to redeem mankind despite our worthlessness.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inordinate happiness at the birth of the redeemer, praise and gratitude to God for having sent the redeemer, and our respect for Blessed Virgin Mary are the different sentiments we must give vent during this period.</a:t>
            </a:r>
            <a:endParaRPr lang="en-US" sz="2300" dirty="0">
              <a:solidFill>
                <a:srgbClr val="FF0000"/>
              </a:solidFill>
              <a:latin typeface="Arial Narrow" pitchFamily="34" charset="0"/>
              <a:cs typeface="Times New Roman" pitchFamily="18" charset="0"/>
            </a:endParaRPr>
          </a:p>
        </p:txBody>
      </p:sp>
      <p:pic>
        <p:nvPicPr>
          <p:cNvPr id="2050" name="Picture 2" descr="C:\Users\user\Desktop\Nativity-Scene.jpg"/>
          <p:cNvPicPr>
            <a:picLocks noChangeAspect="1" noChangeArrowheads="1"/>
          </p:cNvPicPr>
          <p:nvPr/>
        </p:nvPicPr>
        <p:blipFill>
          <a:blip r:embed="rId2" cstate="print"/>
          <a:srcRect l="23241" t="8333"/>
          <a:stretch>
            <a:fillRect/>
          </a:stretch>
        </p:blipFill>
        <p:spPr bwMode="auto">
          <a:xfrm>
            <a:off x="5878522" y="1447800"/>
            <a:ext cx="2960678" cy="22098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984409"/>
            <a:ext cx="5791200" cy="2215991"/>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this period, we specially remember the baptism and the public life of Jesus. This period starts with the feast of Epiphany celebrated on 6th January. The Church has the celebrated the feast of Epiphany, since the second century. In </a:t>
            </a:r>
            <a:r>
              <a:rPr lang="en-US" sz="2300" dirty="0" err="1">
                <a:latin typeface="Arial Narrow" pitchFamily="34" charset="0"/>
                <a:cs typeface="Times New Roman" pitchFamily="18" charset="0"/>
              </a:rPr>
              <a:t>Syriac</a:t>
            </a:r>
            <a:r>
              <a:rPr lang="en-US" sz="2300" dirty="0">
                <a:latin typeface="Arial Narrow" pitchFamily="34" charset="0"/>
                <a:cs typeface="Times New Roman" pitchFamily="18" charset="0"/>
              </a:rPr>
              <a:t>, the word '</a:t>
            </a:r>
            <a:r>
              <a:rPr lang="en-US" sz="2300" dirty="0" err="1">
                <a:latin typeface="Arial Narrow" pitchFamily="34" charset="0"/>
                <a:cs typeface="Times New Roman" pitchFamily="18" charset="0"/>
              </a:rPr>
              <a:t>Denha</a:t>
            </a:r>
            <a:r>
              <a:rPr lang="en-US" sz="2300" dirty="0">
                <a:latin typeface="Arial Narrow" pitchFamily="34" charset="0"/>
                <a:cs typeface="Times New Roman" pitchFamily="18" charset="0"/>
              </a:rPr>
              <a:t>' means the sun-rise/ manifestation. </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64008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EPIPHANY (DENHA)</a:t>
            </a:r>
          </a:p>
        </p:txBody>
      </p:sp>
      <p:sp>
        <p:nvSpPr>
          <p:cNvPr id="6" name="TextBox 5"/>
          <p:cNvSpPr txBox="1"/>
          <p:nvPr/>
        </p:nvSpPr>
        <p:spPr>
          <a:xfrm>
            <a:off x="228600" y="3429000"/>
            <a:ext cx="86106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During the baptism of Jesus, the </a:t>
            </a:r>
            <a:r>
              <a:rPr lang="en-US" sz="2300" dirty="0" err="1">
                <a:latin typeface="Arial Narrow" pitchFamily="34" charset="0"/>
                <a:cs typeface="Times New Roman" pitchFamily="18" charset="0"/>
              </a:rPr>
              <a:t>sonship</a:t>
            </a:r>
            <a:r>
              <a:rPr lang="en-US" sz="2300" dirty="0">
                <a:latin typeface="Arial Narrow" pitchFamily="34" charset="0"/>
                <a:cs typeface="Times New Roman" pitchFamily="18" charset="0"/>
              </a:rPr>
              <a:t> of Jesus as well as the revelation of the mystery of the Holy Trinity of the Father, the Son and the Holy Spirit was revealed to man; we remember these events at this feast. Jesus revealed himself during the public life that followed his baptism. </a:t>
            </a:r>
          </a:p>
          <a:p>
            <a:pPr algn="just"/>
            <a:r>
              <a:rPr lang="en-US" sz="2300" dirty="0">
                <a:latin typeface="Arial Narrow" pitchFamily="34" charset="0"/>
                <a:cs typeface="Times New Roman" pitchFamily="18" charset="0"/>
              </a:rPr>
              <a:t>	The spirit of this period exhorts us to bear witness to Christ, who revealed God's love wandering all over and doing good to others, and to repay His love. On all the Fridays of this season, we commemorate all those apostles and saints who revealed Jesus to the world. We pray for the dead on the last Friday of this period.</a:t>
            </a:r>
            <a:endParaRPr lang="en-US" sz="2300" dirty="0">
              <a:solidFill>
                <a:srgbClr val="FF0000"/>
              </a:solidFill>
              <a:latin typeface="Arial Narrow" pitchFamily="34" charset="0"/>
              <a:cs typeface="Times New Roman" pitchFamily="18" charset="0"/>
            </a:endParaRPr>
          </a:p>
        </p:txBody>
      </p:sp>
      <p:pic>
        <p:nvPicPr>
          <p:cNvPr id="8" name="Picture 2" descr="I:\ClASS 6\LESSON 2\IMAGE\baptism-of-jesus.jpg"/>
          <p:cNvPicPr>
            <a:picLocks noChangeAspect="1" noChangeArrowheads="1"/>
          </p:cNvPicPr>
          <p:nvPr/>
        </p:nvPicPr>
        <p:blipFill>
          <a:blip r:embed="rId2" cstate="print"/>
          <a:srcRect/>
          <a:stretch>
            <a:fillRect/>
          </a:stretch>
        </p:blipFill>
        <p:spPr bwMode="auto">
          <a:xfrm>
            <a:off x="6248400" y="381000"/>
            <a:ext cx="2547257" cy="30480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908209"/>
            <a:ext cx="7010400" cy="2215991"/>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season of Lent consists of seven weeks, the days to prepare for Easter, the central event of the liturgical year.  This season starts remembering Jesus who frustrated the temptations of Satan. This season is specially allotted to meditate on the mysteries of Jesus' passion and death, besides engaging in doing penance for our sins.</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73914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LENT</a:t>
            </a:r>
            <a:endParaRPr 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3048000"/>
            <a:ext cx="8839200" cy="363176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40-day fasting by Jesus mentioned in the Holy Scripture is the basis for this season of Lent. The first Sunday of this season is known as '</a:t>
            </a:r>
            <a:r>
              <a:rPr lang="en-US" sz="2300" dirty="0" err="1">
                <a:latin typeface="Arial Narrow" pitchFamily="34" charset="0"/>
                <a:cs typeface="Times New Roman" pitchFamily="18" charset="0"/>
              </a:rPr>
              <a:t>Pethurtha</a:t>
            </a:r>
            <a:r>
              <a:rPr lang="en-US" sz="2300" dirty="0">
                <a:latin typeface="Arial Narrow" pitchFamily="34" charset="0"/>
                <a:cs typeface="Times New Roman" pitchFamily="18" charset="0"/>
              </a:rPr>
              <a:t>' which means, in </a:t>
            </a:r>
            <a:r>
              <a:rPr lang="en-US" sz="2300" dirty="0" err="1">
                <a:latin typeface="Arial Narrow" pitchFamily="34" charset="0"/>
                <a:cs typeface="Times New Roman" pitchFamily="18" charset="0"/>
              </a:rPr>
              <a:t>Syriac</a:t>
            </a:r>
            <a:r>
              <a:rPr lang="en-US" sz="2300" dirty="0">
                <a:latin typeface="Arial Narrow" pitchFamily="34" charset="0"/>
                <a:cs typeface="Times New Roman" pitchFamily="18" charset="0"/>
              </a:rPr>
              <a:t> , 'look back'. Our Church observes 50-day fasting from midnight of </a:t>
            </a:r>
            <a:r>
              <a:rPr lang="en-US" sz="2300" dirty="0" err="1">
                <a:latin typeface="Arial Narrow" pitchFamily="34" charset="0"/>
                <a:cs typeface="Times New Roman" pitchFamily="18" charset="0"/>
              </a:rPr>
              <a:t>Pethurtha</a:t>
            </a:r>
            <a:r>
              <a:rPr lang="en-US" sz="2300" dirty="0">
                <a:latin typeface="Arial Narrow" pitchFamily="34" charset="0"/>
                <a:cs typeface="Times New Roman" pitchFamily="18" charset="0"/>
              </a:rPr>
              <a:t> Sunday until Easter Sunday.</a:t>
            </a:r>
          </a:p>
          <a:p>
            <a:pPr algn="just"/>
            <a:r>
              <a:rPr lang="en-US" sz="2300" dirty="0">
                <a:latin typeface="Arial Narrow" pitchFamily="34" charset="0"/>
                <a:cs typeface="Times New Roman" pitchFamily="18" charset="0"/>
              </a:rPr>
              <a:t>	We remember, during this season, events such as the sin of man and its after-effects, the need for repentance and change of mind, the inestimable love and mercy of God to the repentant sinner, and the mysteries of the passion and death of Jesus. This season exhorts us to resort to fasting, prayer and generosity and thus restore power to outlive the ways of evil following the footsteps of Jesus who outlived the temptations and offered himself to God.</a:t>
            </a:r>
          </a:p>
        </p:txBody>
      </p:sp>
      <p:pic>
        <p:nvPicPr>
          <p:cNvPr id="3075" name="Picture 3" descr="C:\Users\user\Desktop\Temptation-of-Christ.jpeg"/>
          <p:cNvPicPr>
            <a:picLocks noChangeAspect="1" noChangeArrowheads="1"/>
          </p:cNvPicPr>
          <p:nvPr/>
        </p:nvPicPr>
        <p:blipFill>
          <a:blip r:embed="rId2" cstate="print"/>
          <a:srcRect/>
          <a:stretch>
            <a:fillRect/>
          </a:stretch>
        </p:blipFill>
        <p:spPr bwMode="auto">
          <a:xfrm>
            <a:off x="7239000" y="191530"/>
            <a:ext cx="1828801" cy="2627870"/>
          </a:xfrm>
          <a:prstGeom prst="rect">
            <a:avLst/>
          </a:prstGeom>
          <a:noFill/>
          <a:ln>
            <a:solidFill>
              <a:schemeClr val="accent1"/>
            </a:solidFill>
          </a:ln>
        </p:spPr>
      </p:pic>
      <p:pic>
        <p:nvPicPr>
          <p:cNvPr id="3076" name="Picture 4" descr="C:\Users\user\Desktop\Bitmap in Lesson14.cdr.jpg"/>
          <p:cNvPicPr>
            <a:picLocks noChangeAspect="1" noChangeArrowheads="1"/>
          </p:cNvPicPr>
          <p:nvPr/>
        </p:nvPicPr>
        <p:blipFill>
          <a:blip r:embed="rId3" cstate="print"/>
          <a:srcRect/>
          <a:stretch>
            <a:fillRect/>
          </a:stretch>
        </p:blipFill>
        <p:spPr bwMode="auto">
          <a:xfrm>
            <a:off x="76201" y="104889"/>
            <a:ext cx="914399" cy="1190511"/>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914400"/>
            <a:ext cx="6248400" cy="1708160"/>
          </a:xfrm>
          <a:prstGeom prst="rect">
            <a:avLst/>
          </a:prstGeom>
          <a:noFill/>
        </p:spPr>
        <p:txBody>
          <a:bodyPr wrap="square" rtlCol="0">
            <a:spAutoFit/>
          </a:bodyPr>
          <a:lstStyle/>
          <a:p>
            <a:pPr algn="just"/>
            <a:r>
              <a:rPr lang="en-US" sz="2100" dirty="0">
                <a:latin typeface="Arial Narrow" pitchFamily="34" charset="0"/>
                <a:cs typeface="Times New Roman" pitchFamily="18" charset="0"/>
              </a:rPr>
              <a:t>	Easter, the most important feast of this season, is the central event of the liturgical year. This season persuades us to participate in the new life secured by Jesus with his resurrection, and to enjoy </a:t>
            </a:r>
            <a:r>
              <a:rPr lang="en-US" sz="2100" dirty="0">
                <a:latin typeface="Arial Narrow" pitchFamily="34" charset="0"/>
                <a:cs typeface="Times New Roman" pitchFamily="18" charset="0"/>
              </a:rPr>
              <a:t>it</a:t>
            </a:r>
            <a:r>
              <a:rPr lang="en-US" sz="2100" dirty="0">
                <a:latin typeface="Arial Narrow" pitchFamily="34" charset="0"/>
                <a:cs typeface="Times New Roman" pitchFamily="18" charset="0"/>
              </a:rPr>
              <a:t>. This </a:t>
            </a:r>
            <a:r>
              <a:rPr lang="en-US" sz="2100" dirty="0">
                <a:latin typeface="Arial Narrow" pitchFamily="34" charset="0"/>
                <a:cs typeface="Times New Roman" pitchFamily="18" charset="0"/>
              </a:rPr>
              <a:t>season has seven weeks extending from the feast of Easter </a:t>
            </a:r>
            <a:endParaRPr lang="en-US" sz="21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EASTER</a:t>
            </a:r>
            <a:endParaRPr 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2667000"/>
            <a:ext cx="8839200" cy="3970318"/>
          </a:xfrm>
          <a:prstGeom prst="rect">
            <a:avLst/>
          </a:prstGeom>
          <a:noFill/>
        </p:spPr>
        <p:txBody>
          <a:bodyPr wrap="square" rtlCol="0">
            <a:spAutoFit/>
          </a:bodyPr>
          <a:lstStyle/>
          <a:p>
            <a:pPr algn="just"/>
            <a:r>
              <a:rPr lang="en-US" sz="2100" dirty="0">
                <a:latin typeface="Arial Narrow" pitchFamily="34" charset="0"/>
                <a:cs typeface="Times New Roman" pitchFamily="18" charset="0"/>
              </a:rPr>
              <a:t>	up to the Pentecost.  Heaven was opened by the resurrection of Jesus and consequently the saints entered heaven; and so, the Feast of All Saints is celebrated on the first Friday after Easter. The second Sunday after Easter is known as the New Sunday or the Sunday of St. Thomas. We commemorate on this Sunday the proclamation of faith by apostle Thomas when he saw the resurrected Jesus. The first week of this season is called the 'Week of </a:t>
            </a:r>
            <a:r>
              <a:rPr lang="en-US" sz="2100" dirty="0">
                <a:latin typeface="Arial Narrow" pitchFamily="34" charset="0"/>
                <a:cs typeface="Times New Roman" pitchFamily="18" charset="0"/>
              </a:rPr>
              <a:t>Weeks‘.</a:t>
            </a:r>
            <a:endParaRPr lang="en-US" sz="2100" dirty="0">
              <a:latin typeface="Arial Narrow" pitchFamily="34" charset="0"/>
              <a:cs typeface="Times New Roman" pitchFamily="18" charset="0"/>
            </a:endParaRPr>
          </a:p>
          <a:p>
            <a:pPr algn="just"/>
            <a:r>
              <a:rPr lang="en-US" sz="2100" dirty="0">
                <a:latin typeface="Arial Narrow" pitchFamily="34" charset="0"/>
                <a:cs typeface="Times New Roman" pitchFamily="18" charset="0"/>
              </a:rPr>
              <a:t>	The resurrection of Jesus assures our resurrection. “If Christ has not been raised, then our proclamation has been in vain” (1Cor.15:14). “Do you not know that all of us who have been baptized into Christ Jesus were baptized into his death?”(Rom. 6:3-4). The season of Easter exhorts us to cherish every moment of our life incorporating the death and resurrection of Jesus, and transform ourselves into the realm of those who are dead to sin and live in Jesus.</a:t>
            </a:r>
          </a:p>
        </p:txBody>
      </p:sp>
      <p:pic>
        <p:nvPicPr>
          <p:cNvPr id="8" name="Picture 3" descr="D:\web photo\lession 9\2\Jesus-Christ-Widescreen-Wallpapers-01.jpg"/>
          <p:cNvPicPr>
            <a:picLocks noChangeAspect="1" noChangeArrowheads="1"/>
          </p:cNvPicPr>
          <p:nvPr/>
        </p:nvPicPr>
        <p:blipFill>
          <a:blip r:embed="rId2" cstate="print"/>
          <a:srcRect/>
          <a:stretch>
            <a:fillRect/>
          </a:stretch>
        </p:blipFill>
        <p:spPr bwMode="auto">
          <a:xfrm>
            <a:off x="6553200" y="685800"/>
            <a:ext cx="2438400" cy="18288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914400"/>
            <a:ext cx="57912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This season starts with the feast of Pentecost.  We are expected to meditate during this season on the descent of the Holy Spirit , the relation between the apostles and the Church, the spirit of the ancient Church, the missionary nature of the Church etc. The official inauguration  of  the  Church  was  on  the  day  of  the  Pentecost.   Only  after  the  Pentecost  the  apostles,</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APOSTLES</a:t>
            </a:r>
            <a:endParaRPr 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3983266"/>
            <a:ext cx="88392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inspired by the Holy Spirit, went all over the world with the message of the gospel and laid the foundation for the different communities of the Church.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meaning of the word '</a:t>
            </a:r>
            <a:r>
              <a:rPr lang="en-US" sz="2300" dirty="0" err="1">
                <a:latin typeface="Arial Narrow" pitchFamily="34" charset="0"/>
                <a:cs typeface="Times New Roman" pitchFamily="18" charset="0"/>
              </a:rPr>
              <a:t>sliha</a:t>
            </a:r>
            <a:r>
              <a:rPr lang="en-US" sz="2300" dirty="0">
                <a:latin typeface="Arial Narrow" pitchFamily="34" charset="0"/>
                <a:cs typeface="Times New Roman" pitchFamily="18" charset="0"/>
              </a:rPr>
              <a:t>' in </a:t>
            </a:r>
            <a:r>
              <a:rPr lang="en-US" sz="2300" dirty="0" err="1">
                <a:latin typeface="Arial Narrow" pitchFamily="34" charset="0"/>
                <a:cs typeface="Times New Roman" pitchFamily="18" charset="0"/>
              </a:rPr>
              <a:t>Syriac</a:t>
            </a:r>
            <a:r>
              <a:rPr lang="en-US" sz="2300" dirty="0">
                <a:latin typeface="Arial Narrow" pitchFamily="34" charset="0"/>
                <a:cs typeface="Times New Roman" pitchFamily="18" charset="0"/>
              </a:rPr>
              <a:t> is 'one who is sent'. We who received baptism and </a:t>
            </a:r>
            <a:r>
              <a:rPr lang="en-US" sz="2300" dirty="0" err="1">
                <a:latin typeface="Arial Narrow" pitchFamily="34" charset="0"/>
                <a:cs typeface="Times New Roman" pitchFamily="18" charset="0"/>
              </a:rPr>
              <a:t>chrismation</a:t>
            </a:r>
            <a:r>
              <a:rPr lang="en-US" sz="2300" dirty="0">
                <a:latin typeface="Arial Narrow" pitchFamily="34" charset="0"/>
                <a:cs typeface="Times New Roman" pitchFamily="18" charset="0"/>
              </a:rPr>
              <a:t> are also sent just like the apostles. This season reminds us that we must be witnesses to Christ by engaging in the apostolic mission of the Church.</a:t>
            </a:r>
          </a:p>
        </p:txBody>
      </p:sp>
      <p:pic>
        <p:nvPicPr>
          <p:cNvPr id="9" name="Picture 3"/>
          <p:cNvPicPr>
            <a:picLocks noChangeAspect="1" noChangeArrowheads="1"/>
          </p:cNvPicPr>
          <p:nvPr/>
        </p:nvPicPr>
        <p:blipFill>
          <a:blip r:embed="rId2" cstate="print"/>
          <a:srcRect/>
          <a:stretch>
            <a:fillRect/>
          </a:stretch>
        </p:blipFill>
        <p:spPr bwMode="auto">
          <a:xfrm>
            <a:off x="6131132" y="1447800"/>
            <a:ext cx="2784268" cy="1676400"/>
          </a:xfrm>
          <a:prstGeom prst="rect">
            <a:avLst/>
          </a:prstGeom>
          <a:noFill/>
          <a:ln w="9525">
            <a:solidFill>
              <a:schemeClr val="accent1"/>
            </a:solid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141780"/>
            <a:ext cx="64770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seven weeks after the season of Apostles is known as the season of summer. '</a:t>
            </a:r>
            <a:r>
              <a:rPr lang="en-US" sz="2300" dirty="0" err="1">
                <a:latin typeface="Arial Narrow" pitchFamily="34" charset="0"/>
                <a:cs typeface="Times New Roman" pitchFamily="18" charset="0"/>
              </a:rPr>
              <a:t>Kaitha</a:t>
            </a:r>
            <a:r>
              <a:rPr lang="en-US" sz="2300" dirty="0">
                <a:latin typeface="Arial Narrow" pitchFamily="34" charset="0"/>
                <a:cs typeface="Times New Roman" pitchFamily="18" charset="0"/>
              </a:rPr>
              <a:t>' in </a:t>
            </a:r>
            <a:r>
              <a:rPr lang="en-US" sz="2300" dirty="0" err="1">
                <a:latin typeface="Arial Narrow" pitchFamily="34" charset="0"/>
                <a:cs typeface="Times New Roman" pitchFamily="18" charset="0"/>
              </a:rPr>
              <a:t>Syriac</a:t>
            </a:r>
            <a:r>
              <a:rPr lang="en-US" sz="2300" dirty="0">
                <a:latin typeface="Arial Narrow" pitchFamily="34" charset="0"/>
                <a:cs typeface="Times New Roman" pitchFamily="18" charset="0"/>
              </a:rPr>
              <a:t> language means the summer, the season of harvest.;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it is also known as the season of fruits. Here, we recall how the tree of the Church being rooted with the hard work of the apostles and spreading itself far and wide in the world, begot many saints and martyrs, and flourishes .</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SUMMER (KAITHA)</a:t>
            </a:r>
            <a:endParaRPr 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4413409"/>
            <a:ext cx="8839200" cy="2215991"/>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season starts with the feast of the twelve apostles who were the foundation for the growth of the Church.  </a:t>
            </a:r>
          </a:p>
          <a:p>
            <a:pPr algn="just"/>
            <a:r>
              <a:rPr lang="en-US" sz="2300" dirty="0">
                <a:latin typeface="Arial Narrow" pitchFamily="34" charset="0"/>
                <a:cs typeface="Times New Roman" pitchFamily="18" charset="0"/>
              </a:rPr>
              <a:t>	All those saints who suffered martyrdom for the growth of the Church are commemorated on the Fridays of this season. </a:t>
            </a:r>
          </a:p>
          <a:p>
            <a:pPr algn="just"/>
            <a:r>
              <a:rPr lang="en-US" sz="2300" dirty="0">
                <a:latin typeface="Arial Narrow" pitchFamily="34" charset="0"/>
                <a:cs typeface="Times New Roman" pitchFamily="18" charset="0"/>
              </a:rPr>
              <a:t>	All the children of the Church should try to attain an interest and </a:t>
            </a:r>
            <a:r>
              <a:rPr lang="en-US" sz="2300" dirty="0" err="1">
                <a:latin typeface="Arial Narrow" pitchFamily="34" charset="0"/>
                <a:cs typeface="Times New Roman" pitchFamily="18" charset="0"/>
              </a:rPr>
              <a:t>vigour</a:t>
            </a:r>
            <a:r>
              <a:rPr lang="en-US" sz="2300" dirty="0">
                <a:latin typeface="Arial Narrow" pitchFamily="34" charset="0"/>
                <a:cs typeface="Times New Roman" pitchFamily="18" charset="0"/>
              </a:rPr>
              <a:t> to work for the growth of the Church.</a:t>
            </a:r>
          </a:p>
        </p:txBody>
      </p:sp>
      <p:pic>
        <p:nvPicPr>
          <p:cNvPr id="4098" name="Picture 2" descr="C:\Users\user\Desktop\Bitmap in Lesson14.cdr.jpg"/>
          <p:cNvPicPr>
            <a:picLocks noChangeAspect="1" noChangeArrowheads="1"/>
          </p:cNvPicPr>
          <p:nvPr/>
        </p:nvPicPr>
        <p:blipFill>
          <a:blip r:embed="rId2" cstate="print"/>
          <a:srcRect/>
          <a:stretch>
            <a:fillRect/>
          </a:stretch>
        </p:blipFill>
        <p:spPr bwMode="auto">
          <a:xfrm>
            <a:off x="6705601" y="1371600"/>
            <a:ext cx="2247129" cy="28956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 calcmode="lin" valueType="num">
                                      <p:cBhvr>
                                        <p:cTn id="3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 calcmode="lin" valueType="num">
                                      <p:cBhvr>
                                        <p:cTn id="37"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990600"/>
            <a:ext cx="6019800" cy="3970318"/>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feast of the Exaltation of the Cross celebrated on 14th September is the central event of this season .We meditate on the glorious second coming of Jesus with the sign of the cross and escorted by the angels, the end of the world and the Last </a:t>
            </a:r>
            <a:r>
              <a:rPr lang="en-US" sz="2100" dirty="0" err="1">
                <a:latin typeface="Arial Narrow" pitchFamily="34" charset="0"/>
                <a:cs typeface="Times New Roman" pitchFamily="18" charset="0"/>
              </a:rPr>
              <a:t>Judgement</a:t>
            </a:r>
            <a:r>
              <a:rPr lang="en-US" sz="2100" dirty="0">
                <a:latin typeface="Arial Narrow" pitchFamily="34" charset="0"/>
                <a:cs typeface="Times New Roman" pitchFamily="18" charset="0"/>
              </a:rPr>
              <a:t>. </a:t>
            </a:r>
          </a:p>
          <a:p>
            <a:pPr algn="just"/>
            <a:r>
              <a:rPr lang="en-US" sz="2100" dirty="0">
                <a:latin typeface="Arial Narrow" pitchFamily="34" charset="0"/>
                <a:cs typeface="Times New Roman" pitchFamily="18" charset="0"/>
              </a:rPr>
              <a:t>	The Church, now, prays for the blessing to welcome Jesus joining with the saints.  This season exhorts us to be vigilant against the temptations of the devil and wait for the second coming of Jesus, setting ourselves free of sins. </a:t>
            </a:r>
          </a:p>
          <a:p>
            <a:pPr algn="just"/>
            <a:r>
              <a:rPr lang="en-US" sz="2100" dirty="0">
                <a:latin typeface="Arial Narrow" pitchFamily="34" charset="0"/>
                <a:cs typeface="Times New Roman" pitchFamily="18" charset="0"/>
              </a:rPr>
              <a:t>	Moses and Elijah who appeared with Jesus at his Transfiguration are also commemorated during this season.</a:t>
            </a:r>
            <a:endParaRPr lang="en-US" sz="21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ELIJAH - CROSS - MOSES</a:t>
            </a:r>
            <a:endParaRPr 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304800" y="5092005"/>
            <a:ext cx="8458200" cy="1384995"/>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Transfiguration of Jesus is actually the symbol of his second coming. Moses is the symbol of the law and Elijah of the prophets.  The ancient Church believed that Elijah would come before the second coming of Jesus (Mal. 4:5) and after an argument with the son of ruination would reveal his mistake to the world.</a:t>
            </a:r>
          </a:p>
        </p:txBody>
      </p:sp>
      <p:pic>
        <p:nvPicPr>
          <p:cNvPr id="5122" name="Picture 2" descr="C:\Users\user\Desktop\jesus_moses_elijah.jpg"/>
          <p:cNvPicPr>
            <a:picLocks noChangeAspect="1" noChangeArrowheads="1"/>
          </p:cNvPicPr>
          <p:nvPr/>
        </p:nvPicPr>
        <p:blipFill>
          <a:blip r:embed="rId2" cstate="print"/>
          <a:srcRect/>
          <a:stretch>
            <a:fillRect/>
          </a:stretch>
        </p:blipFill>
        <p:spPr bwMode="auto">
          <a:xfrm>
            <a:off x="6400800" y="1143000"/>
            <a:ext cx="2651370" cy="35052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962400"/>
            <a:ext cx="86106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last four weeks of the liturgical year constitute this season. This is the season when we recall Jesus dedicating the Church, his bride, to God on doomsday.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feast of the first week of this season is known as the feast of the Dedication of the Church. This season helps us to meditate more on the Church and to configure ourselves with the Church moving heavenward.</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DEDICATION OF THE CHURCH</a:t>
            </a:r>
            <a:endParaRPr lang="en-US" sz="3500" b="1" dirty="0">
              <a:solidFill>
                <a:srgbClr val="FF0000"/>
              </a:solidFill>
              <a:latin typeface="Cooper Std Black" pitchFamily="18" charset="0"/>
              <a:cs typeface="Times New Roman" pitchFamily="18" charset="0"/>
            </a:endParaRPr>
          </a:p>
        </p:txBody>
      </p:sp>
      <p:pic>
        <p:nvPicPr>
          <p:cNvPr id="6146" name="Picture 2" descr="C:\Users\user\Desktop\Bitmap in Lesson14.cdr.jpg"/>
          <p:cNvPicPr>
            <a:picLocks noChangeAspect="1" noChangeArrowheads="1"/>
          </p:cNvPicPr>
          <p:nvPr/>
        </p:nvPicPr>
        <p:blipFill>
          <a:blip r:embed="rId2" cstate="print"/>
          <a:srcRect/>
          <a:stretch>
            <a:fillRect/>
          </a:stretch>
        </p:blipFill>
        <p:spPr bwMode="auto">
          <a:xfrm>
            <a:off x="3505200" y="1005840"/>
            <a:ext cx="2133600" cy="288036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228600"/>
            <a:ext cx="8991600" cy="647700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LITURGICAL YEAR </a:t>
            </a:r>
            <a:r>
              <a:rPr lang="en-US" sz="3500" b="1" dirty="0">
                <a:solidFill>
                  <a:srgbClr val="FF00FF"/>
                </a:solidFill>
                <a:latin typeface="Cooper Std Black" pitchFamily="18" charset="0"/>
                <a:cs typeface="Times New Roman" pitchFamily="18" charset="0"/>
              </a:rPr>
              <a:t>AND</a:t>
            </a:r>
            <a:r>
              <a:rPr lang="en-US" sz="3500" b="1" dirty="0">
                <a:solidFill>
                  <a:srgbClr val="FF00FF"/>
                </a:solidFill>
                <a:latin typeface="Cooper Std Black" pitchFamily="18" charset="0"/>
                <a:cs typeface="Times New Roman" pitchFamily="18" charset="0"/>
              </a:rPr>
              <a:t> THE LITURGY OF HOURS</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1524000"/>
            <a:ext cx="8686800" cy="5105400"/>
          </a:xfrm>
        </p:spPr>
        <p:txBody>
          <a:bodyPr>
            <a:noAutofit/>
          </a:bodyPr>
          <a:lstStyle/>
          <a:p>
            <a:pPr indent="4763" algn="just">
              <a:buNone/>
            </a:pPr>
            <a:r>
              <a:rPr lang="en-US" sz="2600" dirty="0">
                <a:solidFill>
                  <a:schemeClr val="tx1"/>
                </a:solidFill>
                <a:latin typeface="Arial Narrow" pitchFamily="34" charset="0"/>
                <a:cs typeface="Times New Roman" pitchFamily="18" charset="0"/>
              </a:rPr>
              <a:t>	</a:t>
            </a:r>
            <a:r>
              <a:rPr lang="en-US" sz="2600" dirty="0">
                <a:solidFill>
                  <a:srgbClr val="00B0F0"/>
                </a:solidFill>
                <a:latin typeface="Arial Narrow" pitchFamily="34" charset="0"/>
                <a:cs typeface="Times New Roman" pitchFamily="18" charset="0"/>
              </a:rPr>
              <a:t>The mystery of Christ, his Incarnation and Passover, which we celebrate in the Eucharist, especially at the Sunday assembly, permeates and transfigures the time of each day through the celebration of the Liturgy of the Hours, 'the divine praises'. This celebration, faithful to the apostolic exhortations to pray constantly, is so planned that the whole course of day and night is made holy by the praise of God. In this public prayer of the Church, the faithful (clergy, religious, and lay people) exercise the royal priesthood of the baptized. As it is celebrated in the form approved by the Church, the Liturgy of the Hours is truly the voice of a bride conversing with her bridegroom. It is the very prayer of Jesus together with his body to his Father.(Catechism of the Catholic Church.1174).</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nn-NO" sz="3000" b="1">
                <a:solidFill>
                  <a:schemeClr val="tx1"/>
                </a:solidFill>
                <a:latin typeface="Arial Narrow" pitchFamily="34" charset="0"/>
                <a:cs typeface="Times New Roman" pitchFamily="18" charset="0"/>
              </a:rPr>
              <a:t>(1 Pet.  1 : 3 - 12)</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5814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14</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LITURGICAL YEAR AND CHRISTIAN LIFE</a:t>
            </a:r>
          </a:p>
        </p:txBody>
      </p:sp>
      <p:pic>
        <p:nvPicPr>
          <p:cNvPr id="8" name="Content Placeholder 3" descr="9b782d701ff04e102efcba30a933ec2d.jpg"/>
          <p:cNvPicPr>
            <a:picLocks noGrp="1" noChangeAspect="1"/>
          </p:cNvPicPr>
          <p:nvPr>
            <p:ph idx="1"/>
          </p:nvPr>
        </p:nvPicPr>
        <p:blipFill>
          <a:blip r:embed="rId2" cstate="print"/>
          <a:stretch>
            <a:fillRect/>
          </a:stretch>
        </p:blipFill>
        <p:spPr>
          <a:xfrm>
            <a:off x="2435942" y="2514600"/>
            <a:ext cx="4193458" cy="4118866"/>
          </a:xfrm>
          <a:prstGeom prst="rect">
            <a:avLst/>
          </a:prstGeom>
          <a:ln>
            <a:solidFill>
              <a:schemeClr val="accent1"/>
            </a:solidFill>
          </a:ln>
          <a:effectLst/>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 Grow in the grace and knowledge of our Lord and </a:t>
            </a:r>
            <a:r>
              <a:rPr lang="en-US" sz="3000" dirty="0" err="1">
                <a:solidFill>
                  <a:schemeClr val="tx1"/>
                </a:solidFill>
                <a:latin typeface="Arial Narrow" pitchFamily="34" charset="0"/>
                <a:cs typeface="Times New Roman" pitchFamily="18" charset="0"/>
              </a:rPr>
              <a:t>saviour</a:t>
            </a:r>
            <a:r>
              <a:rPr lang="en-US" sz="3000" dirty="0">
                <a:solidFill>
                  <a:schemeClr val="tx1"/>
                </a:solidFill>
                <a:latin typeface="Arial Narrow" pitchFamily="34" charset="0"/>
                <a:cs typeface="Times New Roman" pitchFamily="18" charset="0"/>
              </a:rPr>
              <a:t> Jesus Christ”. (2 Pet. 3:18)</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276600"/>
            <a:ext cx="6096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Jesus, who offer us the excellent fruits of the </a:t>
            </a:r>
            <a:r>
              <a:rPr lang="en-US" sz="3000" dirty="0">
                <a:solidFill>
                  <a:schemeClr val="tx1"/>
                </a:solidFill>
                <a:latin typeface="Arial Narrow" pitchFamily="34" charset="0"/>
                <a:cs typeface="Times New Roman" pitchFamily="18" charset="0"/>
              </a:rPr>
              <a:t>redemptive </a:t>
            </a:r>
            <a:r>
              <a:rPr lang="en-US" sz="3000" dirty="0">
                <a:solidFill>
                  <a:schemeClr val="tx1"/>
                </a:solidFill>
                <a:latin typeface="Arial Narrow" pitchFamily="34" charset="0"/>
                <a:cs typeface="Times New Roman" pitchFamily="18" charset="0"/>
              </a:rPr>
              <a:t>scheme, bless us to live on according to the true spirit of the liturgical year.</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1143000" y="3581400"/>
            <a:ext cx="67818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try to understand the spirit of the different seasons of </a:t>
            </a:r>
            <a:r>
              <a:rPr lang="en-US" sz="3000" dirty="0">
                <a:solidFill>
                  <a:schemeClr val="tx1"/>
                </a:solidFill>
                <a:latin typeface="Arial Narrow" pitchFamily="34" charset="0"/>
                <a:cs typeface="Times New Roman" pitchFamily="18" charset="0"/>
              </a:rPr>
              <a:t>the </a:t>
            </a:r>
            <a:r>
              <a:rPr lang="en-US" sz="3000" dirty="0">
                <a:solidFill>
                  <a:schemeClr val="tx1"/>
                </a:solidFill>
                <a:latin typeface="Arial Narrow" pitchFamily="34" charset="0"/>
                <a:cs typeface="Times New Roman" pitchFamily="18" charset="0"/>
              </a:rPr>
              <a:t>liturgical year and live accordingly.</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2766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152400" y="3200400"/>
            <a:ext cx="8763000" cy="914400"/>
          </a:xfrm>
        </p:spPr>
        <p:txBody>
          <a:bodyPr>
            <a:noAutofit/>
          </a:bodyPr>
          <a:lstStyle/>
          <a:p>
            <a:pPr indent="4763" algn="just">
              <a:buNone/>
            </a:pPr>
            <a:r>
              <a:rPr lang="en-US" sz="3000" dirty="0">
                <a:solidFill>
                  <a:schemeClr val="tx1"/>
                </a:solidFill>
                <a:latin typeface="Arial Narrow" pitchFamily="34" charset="0"/>
                <a:cs typeface="Times New Roman" pitchFamily="18" charset="0"/>
              </a:rPr>
              <a:t>	The cycle of the liturgical year and its great feasts are basic </a:t>
            </a:r>
            <a:r>
              <a:rPr lang="en-US" sz="3000" dirty="0">
                <a:solidFill>
                  <a:schemeClr val="tx1"/>
                </a:solidFill>
                <a:latin typeface="Arial Narrow" pitchFamily="34" charset="0"/>
                <a:cs typeface="Times New Roman" pitchFamily="18" charset="0"/>
              </a:rPr>
              <a:t>rhythms </a:t>
            </a:r>
            <a:r>
              <a:rPr lang="en-US" sz="3000" dirty="0">
                <a:solidFill>
                  <a:schemeClr val="tx1"/>
                </a:solidFill>
                <a:latin typeface="Arial Narrow" pitchFamily="34" charset="0"/>
                <a:cs typeface="Times New Roman" pitchFamily="18" charset="0"/>
              </a:rPr>
              <a:t>of a Christian's life of prayer. </a:t>
            </a:r>
            <a:endParaRPr lang="en-US" sz="3000" dirty="0">
              <a:solidFill>
                <a:schemeClr val="tx1"/>
              </a:solidFill>
              <a:latin typeface="Arial Narrow" pitchFamily="34" charset="0"/>
              <a:cs typeface="Times New Roman" pitchFamily="18" charset="0"/>
            </a:endParaRPr>
          </a:p>
          <a:p>
            <a:pPr indent="4763" algn="ctr">
              <a:buNone/>
            </a:pPr>
            <a:r>
              <a:rPr lang="en-US" sz="3000" dirty="0">
                <a:solidFill>
                  <a:schemeClr val="tx1"/>
                </a:solidFill>
                <a:latin typeface="Arial Narrow" pitchFamily="34" charset="0"/>
                <a:cs typeface="Times New Roman" pitchFamily="18" charset="0"/>
              </a:rPr>
              <a:t>(</a:t>
            </a:r>
            <a:r>
              <a:rPr lang="en-US" sz="3000" dirty="0">
                <a:solidFill>
                  <a:schemeClr val="tx1"/>
                </a:solidFill>
                <a:latin typeface="Arial Narrow" pitchFamily="34" charset="0"/>
                <a:cs typeface="Times New Roman" pitchFamily="18" charset="0"/>
              </a:rPr>
              <a:t>Catechism of the Catholic Church 2698)</a:t>
            </a:r>
          </a:p>
        </p:txBody>
      </p:sp>
      <p:sp>
        <p:nvSpPr>
          <p:cNvPr id="16" name="Sun 15"/>
          <p:cNvSpPr/>
          <p:nvPr/>
        </p:nvSpPr>
        <p:spPr>
          <a:xfrm>
            <a:off x="4114800" y="51054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1430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2209800"/>
            <a:ext cx="8382000" cy="1447800"/>
          </a:xfrm>
        </p:spPr>
        <p:txBody>
          <a:bodyPr>
            <a:noAutofit/>
          </a:bodyPr>
          <a:lstStyle/>
          <a:p>
            <a:pPr marL="347663" indent="-347663" algn="just">
              <a:buNone/>
            </a:pPr>
            <a:r>
              <a:rPr lang="en-US" sz="2800" dirty="0">
                <a:solidFill>
                  <a:schemeClr val="tx1"/>
                </a:solidFill>
                <a:latin typeface="Arial Narrow" pitchFamily="34" charset="0"/>
                <a:cs typeface="Times New Roman" pitchFamily="18" charset="0"/>
              </a:rPr>
              <a:t>1.	 List out the different seasons of the liturgical year; also mention the redemptive events signified through them.</a:t>
            </a:r>
          </a:p>
          <a:p>
            <a:pPr marL="347663" indent="-347663" algn="just">
              <a:buNone/>
            </a:pPr>
            <a:r>
              <a:rPr lang="en-US" sz="2800" dirty="0">
                <a:solidFill>
                  <a:schemeClr val="tx1"/>
                </a:solidFill>
                <a:latin typeface="Arial Narrow" pitchFamily="34" charset="0"/>
                <a:cs typeface="Times New Roman" pitchFamily="18" charset="0"/>
              </a:rPr>
              <a:t>2.	 What are the divine mysteries commemorated in the season of Annunciation?</a:t>
            </a:r>
          </a:p>
          <a:p>
            <a:pPr marL="347663" indent="-347663" algn="just">
              <a:buNone/>
            </a:pPr>
            <a:r>
              <a:rPr lang="en-US" sz="2800" dirty="0">
                <a:solidFill>
                  <a:schemeClr val="tx1"/>
                </a:solidFill>
                <a:latin typeface="Arial Narrow" pitchFamily="34" charset="0"/>
                <a:cs typeface="Times New Roman" pitchFamily="18" charset="0"/>
              </a:rPr>
              <a:t>3.	 What does the spirit of the season of Epiphany remind us?</a:t>
            </a:r>
          </a:p>
          <a:p>
            <a:pPr marL="347663" indent="-347663" algn="just">
              <a:buNone/>
            </a:pPr>
            <a:r>
              <a:rPr lang="en-US" sz="2800" dirty="0">
                <a:solidFill>
                  <a:schemeClr val="tx1"/>
                </a:solidFill>
                <a:latin typeface="Arial Narrow" pitchFamily="34" charset="0"/>
                <a:cs typeface="Times New Roman" pitchFamily="18" charset="0"/>
              </a:rPr>
              <a:t>4.	 With which feast does the season of Summer start?</a:t>
            </a:r>
          </a:p>
          <a:p>
            <a:pPr marL="347663" indent="-347663" algn="just">
              <a:buNone/>
            </a:pPr>
            <a:r>
              <a:rPr lang="en-US" sz="2800" dirty="0">
                <a:solidFill>
                  <a:schemeClr val="tx1"/>
                </a:solidFill>
                <a:latin typeface="Arial Narrow" pitchFamily="34" charset="0"/>
                <a:cs typeface="Times New Roman" pitchFamily="18" charset="0"/>
              </a:rPr>
              <a:t>5.	 What are the mysteries recommended by the Church for meditation during     the season of Elijah-Cross-Moses?</a:t>
            </a:r>
            <a:endParaRPr lang="en-US" sz="2800" dirty="0">
              <a:solidFill>
                <a:schemeClr val="tx1"/>
              </a:solidFill>
              <a:latin typeface="Arial Narrow" pitchFamily="34" charset="0"/>
              <a:cs typeface="Times New Roman" pitchFamily="18" charset="0"/>
            </a:endParaRP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114800" y="685800"/>
            <a:ext cx="48006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Lord spoke to Moses: “Speak to the people of Israel and say to them: these are appointed festivals of the Lord that you shall proclaim as holy convocations. </a:t>
            </a:r>
          </a:p>
          <a:p>
            <a:pPr algn="just"/>
            <a:r>
              <a:rPr lang="en-US" sz="2300" dirty="0">
                <a:latin typeface="Arial Narrow" pitchFamily="34" charset="0"/>
                <a:cs typeface="Times New Roman" pitchFamily="18" charset="0"/>
              </a:rPr>
              <a:t>	Six days shall work be done; but the seventh day is a Sabbath of complete rest, a holy convocation. </a:t>
            </a:r>
            <a:endParaRPr lang="en-US" sz="2300" dirty="0">
              <a:solidFill>
                <a:srgbClr val="FF0000"/>
              </a:solidFill>
              <a:latin typeface="Arial Narrow" pitchFamily="34" charset="0"/>
              <a:cs typeface="Times New Roman" pitchFamily="18" charset="0"/>
            </a:endParaRPr>
          </a:p>
        </p:txBody>
      </p:sp>
      <p:pic>
        <p:nvPicPr>
          <p:cNvPr id="5" name="Picture 2"/>
          <p:cNvPicPr>
            <a:picLocks noChangeAspect="1" noChangeArrowheads="1"/>
          </p:cNvPicPr>
          <p:nvPr/>
        </p:nvPicPr>
        <p:blipFill>
          <a:blip r:embed="rId2" cstate="print"/>
          <a:srcRect/>
          <a:stretch>
            <a:fillRect/>
          </a:stretch>
        </p:blipFill>
        <p:spPr bwMode="auto">
          <a:xfrm>
            <a:off x="228600" y="914400"/>
            <a:ext cx="3639736" cy="2209800"/>
          </a:xfrm>
          <a:prstGeom prst="rect">
            <a:avLst/>
          </a:prstGeom>
          <a:noFill/>
          <a:ln w="9525">
            <a:solidFill>
              <a:schemeClr val="accent1"/>
            </a:solidFill>
            <a:miter lim="800000"/>
            <a:headEnd/>
            <a:tailEnd/>
          </a:ln>
          <a:effectLst/>
        </p:spPr>
      </p:pic>
      <p:sp>
        <p:nvSpPr>
          <p:cNvPr id="6" name="TextBox 5"/>
          <p:cNvSpPr txBox="1"/>
          <p:nvPr/>
        </p:nvSpPr>
        <p:spPr>
          <a:xfrm>
            <a:off x="152400" y="3754666"/>
            <a:ext cx="87630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the first month, on the fourteenth day of the month, at twilight, there shall be a Passover offering to the Lord, and on the fifteenth day of the same month is the festival of unleavened bread.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Similarly, the Lord commanded Moses to celebrate the festival of the first fruits, festivals of weeks, the New Year day and the festival of the tabernacle. (Lev. 23:1-44).</a:t>
            </a:r>
            <a:endParaRPr lang="en-US" sz="2300" dirty="0">
              <a:solidFill>
                <a:srgbClr val="FF0000"/>
              </a:solidFill>
              <a:latin typeface="Arial Narrow" pitchFamily="34"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04592"/>
            <a:ext cx="6858000" cy="6324808"/>
          </a:xfrm>
          <a:prstGeom prst="rect">
            <a:avLst/>
          </a:prstGeom>
          <a:noFill/>
        </p:spPr>
        <p:txBody>
          <a:bodyPr wrap="square" rtlCol="0">
            <a:spAutoFit/>
          </a:bodyPr>
          <a:lstStyle/>
          <a:p>
            <a:pPr algn="just"/>
            <a:r>
              <a:rPr lang="en-US" sz="2700" dirty="0">
                <a:latin typeface="Arial Narrow" pitchFamily="34" charset="0"/>
                <a:cs typeface="Times New Roman" pitchFamily="18" charset="0"/>
              </a:rPr>
              <a:t>	The aim of all these festivals was to recall all the majestic things in the history of Israel performed by our Lord and pay thanks to Him. God wished that their lives should have an inseparable link with Him. </a:t>
            </a:r>
          </a:p>
          <a:p>
            <a:pPr algn="just"/>
            <a:r>
              <a:rPr lang="en-US" sz="2700" dirty="0">
                <a:latin typeface="Arial Narrow" pitchFamily="34" charset="0"/>
                <a:cs typeface="Times New Roman" pitchFamily="18" charset="0"/>
              </a:rPr>
              <a:t>	Recalling all the significant events in the </a:t>
            </a:r>
            <a:r>
              <a:rPr lang="en-US" sz="2700" dirty="0" err="1">
                <a:latin typeface="Arial Narrow" pitchFamily="34" charset="0"/>
                <a:cs typeface="Times New Roman" pitchFamily="18" charset="0"/>
              </a:rPr>
              <a:t>salvific</a:t>
            </a:r>
            <a:r>
              <a:rPr lang="en-US" sz="2700" dirty="0">
                <a:latin typeface="Arial Narrow" pitchFamily="34" charset="0"/>
                <a:cs typeface="Times New Roman" pitchFamily="18" charset="0"/>
              </a:rPr>
              <a:t> scheme  of God consummated in Jesus, the Church offers thanks to God through the liturgical year. </a:t>
            </a:r>
          </a:p>
          <a:p>
            <a:pPr algn="just"/>
            <a:r>
              <a:rPr lang="en-US" sz="2700" dirty="0">
                <a:latin typeface="Arial Narrow" pitchFamily="34" charset="0"/>
                <a:cs typeface="Times New Roman" pitchFamily="18" charset="0"/>
              </a:rPr>
              <a:t>	The liturgical year is designed in such a way as to concentrate on the significant mysteries of the salvation-event extending from the birth of Jesus up to his glorious second coming.  </a:t>
            </a:r>
          </a:p>
          <a:p>
            <a:pPr algn="just"/>
            <a:r>
              <a:rPr lang="en-US" sz="2700" dirty="0">
                <a:latin typeface="Arial Narrow" pitchFamily="34" charset="0"/>
                <a:cs typeface="Times New Roman" pitchFamily="18" charset="0"/>
              </a:rPr>
              <a:t>	Our liturgical calendar is arranged, as we use it now, by </a:t>
            </a:r>
            <a:r>
              <a:rPr lang="en-US" sz="2700" dirty="0" err="1">
                <a:latin typeface="Arial Narrow" pitchFamily="34" charset="0"/>
                <a:cs typeface="Times New Roman" pitchFamily="18" charset="0"/>
              </a:rPr>
              <a:t>Isoyahb</a:t>
            </a:r>
            <a:r>
              <a:rPr lang="en-US" sz="2700" dirty="0">
                <a:latin typeface="Arial Narrow" pitchFamily="34" charset="0"/>
                <a:cs typeface="Times New Roman" pitchFamily="18" charset="0"/>
              </a:rPr>
              <a:t> III (647-657), the then patriarch of the East Syrian Church.</a:t>
            </a:r>
            <a:endParaRPr lang="en-US" sz="2700" dirty="0">
              <a:solidFill>
                <a:srgbClr val="FF0000"/>
              </a:solidFill>
              <a:latin typeface="Arial Narrow" pitchFamily="34" charset="0"/>
              <a:cs typeface="Times New Roman" pitchFamily="18" charset="0"/>
            </a:endParaRPr>
          </a:p>
        </p:txBody>
      </p:sp>
      <p:pic>
        <p:nvPicPr>
          <p:cNvPr id="3" name="Picture 2" descr="D:\web photo\lession 9\Grape Harvest1.jpg"/>
          <p:cNvPicPr>
            <a:picLocks noChangeAspect="1" noChangeArrowheads="1"/>
          </p:cNvPicPr>
          <p:nvPr/>
        </p:nvPicPr>
        <p:blipFill>
          <a:blip r:embed="rId2" cstate="print"/>
          <a:srcRect/>
          <a:stretch>
            <a:fillRect/>
          </a:stretch>
        </p:blipFill>
        <p:spPr bwMode="auto">
          <a:xfrm>
            <a:off x="7239000" y="76200"/>
            <a:ext cx="1828800" cy="1143000"/>
          </a:xfrm>
          <a:prstGeom prst="rect">
            <a:avLst/>
          </a:prstGeom>
          <a:noFill/>
          <a:ln>
            <a:solidFill>
              <a:schemeClr val="accent1"/>
            </a:solidFill>
          </a:ln>
        </p:spPr>
      </p:pic>
      <p:pic>
        <p:nvPicPr>
          <p:cNvPr id="4" name="Picture 2" descr="C:\Users\user\Desktop\Bitmap in Lesson4.cdr.jpg"/>
          <p:cNvPicPr>
            <a:picLocks noChangeAspect="1" noChangeArrowheads="1"/>
          </p:cNvPicPr>
          <p:nvPr/>
        </p:nvPicPr>
        <p:blipFill>
          <a:blip r:embed="rId3" cstate="print"/>
          <a:srcRect t="3906" b="11531"/>
          <a:stretch>
            <a:fillRect/>
          </a:stretch>
        </p:blipFill>
        <p:spPr bwMode="auto">
          <a:xfrm>
            <a:off x="7239000" y="2667000"/>
            <a:ext cx="1828800" cy="4114800"/>
          </a:xfrm>
          <a:prstGeom prst="rect">
            <a:avLst/>
          </a:prstGeom>
          <a:noFill/>
          <a:ln>
            <a:solidFill>
              <a:schemeClr val="accent1"/>
            </a:solidFill>
          </a:ln>
        </p:spPr>
      </p:pic>
      <p:pic>
        <p:nvPicPr>
          <p:cNvPr id="5" name="Picture 3" descr="D:\class psd\class 5\lesson 12\image\Elijah-mormon1.jpg"/>
          <p:cNvPicPr>
            <a:picLocks noChangeAspect="1" noChangeArrowheads="1"/>
          </p:cNvPicPr>
          <p:nvPr/>
        </p:nvPicPr>
        <p:blipFill>
          <a:blip r:embed="rId4" cstate="print"/>
          <a:srcRect/>
          <a:stretch>
            <a:fillRect/>
          </a:stretch>
        </p:blipFill>
        <p:spPr bwMode="auto">
          <a:xfrm>
            <a:off x="7239000" y="1219200"/>
            <a:ext cx="1828800" cy="14478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 y="1219200"/>
            <a:ext cx="50292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Christians are called for living with a messianic experience partaking in the mysteries of Jesus' life so that they may secure the consequent heavenly bliss.</a:t>
            </a:r>
          </a:p>
          <a:p>
            <a:pPr algn="just"/>
            <a:r>
              <a:rPr lang="en-US" sz="2500" dirty="0">
                <a:latin typeface="Arial Narrow" pitchFamily="34" charset="0"/>
                <a:cs typeface="Times New Roman" pitchFamily="18" charset="0"/>
              </a:rPr>
              <a:t>	The time - bound commemoration and observance of all these </a:t>
            </a:r>
            <a:r>
              <a:rPr lang="en-US" sz="2500" dirty="0" err="1">
                <a:latin typeface="Arial Narrow" pitchFamily="34" charset="0"/>
                <a:cs typeface="Times New Roman" pitchFamily="18" charset="0"/>
              </a:rPr>
              <a:t>salvific</a:t>
            </a:r>
            <a:r>
              <a:rPr lang="en-US" sz="2500" dirty="0">
                <a:latin typeface="Arial Narrow" pitchFamily="34" charset="0"/>
                <a:cs typeface="Times New Roman" pitchFamily="18" charset="0"/>
              </a:rPr>
              <a:t> events consummated in Jesus and a life suiting to their spirit, no doubt, would transform us to true Christians.</a:t>
            </a:r>
          </a:p>
          <a:p>
            <a:pPr algn="just"/>
            <a:r>
              <a:rPr lang="en-US" sz="2500" dirty="0">
                <a:latin typeface="Arial Narrow" pitchFamily="34" charset="0"/>
                <a:cs typeface="Times New Roman" pitchFamily="18" charset="0"/>
              </a:rPr>
              <a:t>	On the basis of the importance of the events in the history of salvation, the liturgical year is divided into nine seasons:</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IMPORTANCE OF DIFFERENT SEASONS</a:t>
            </a:r>
            <a:endParaRPr lang="en-US" sz="2500" b="1" dirty="0">
              <a:solidFill>
                <a:srgbClr val="00B0F0"/>
              </a:solidFill>
              <a:latin typeface="Cooper Std Black" pitchFamily="18" charset="0"/>
              <a:cs typeface="Times New Roman" pitchFamily="18" charset="0"/>
            </a:endParaRPr>
          </a:p>
        </p:txBody>
      </p:sp>
      <p:sp>
        <p:nvSpPr>
          <p:cNvPr id="6" name="Rounded Rectangle 5"/>
          <p:cNvSpPr/>
          <p:nvPr/>
        </p:nvSpPr>
        <p:spPr>
          <a:xfrm>
            <a:off x="5562600" y="2133600"/>
            <a:ext cx="3429000" cy="3429000"/>
          </a:xfrm>
          <a:prstGeom prst="roundRect">
            <a:avLst>
              <a:gd name="adj" fmla="val 7553"/>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562600" y="2286268"/>
            <a:ext cx="3429000" cy="3123932"/>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Write down in order the </a:t>
            </a:r>
          </a:p>
          <a:p>
            <a:pPr algn="ctr"/>
            <a:r>
              <a:rPr lang="en-US" sz="2100" dirty="0">
                <a:solidFill>
                  <a:srgbClr val="00B0F0"/>
                </a:solidFill>
                <a:latin typeface="Arial Narrow" pitchFamily="34" charset="0"/>
                <a:ea typeface="Tahoma" pitchFamily="34" charset="0"/>
                <a:cs typeface="Times New Roman" pitchFamily="18" charset="0"/>
              </a:rPr>
              <a:t>names of the liturgical </a:t>
            </a:r>
          </a:p>
          <a:p>
            <a:pPr algn="ctr"/>
            <a:r>
              <a:rPr lang="en-US" sz="2100" dirty="0">
                <a:solidFill>
                  <a:srgbClr val="00B0F0"/>
                </a:solidFill>
                <a:latin typeface="Arial Narrow" pitchFamily="34" charset="0"/>
                <a:ea typeface="Tahoma" pitchFamily="34" charset="0"/>
                <a:cs typeface="Times New Roman" pitchFamily="18" charset="0"/>
              </a:rPr>
              <a:t>seasons of the </a:t>
            </a:r>
          </a:p>
          <a:p>
            <a:pPr algn="ctr"/>
            <a:r>
              <a:rPr lang="en-US" sz="2100" dirty="0">
                <a:solidFill>
                  <a:srgbClr val="00B0F0"/>
                </a:solidFill>
                <a:latin typeface="Arial Narrow" pitchFamily="34" charset="0"/>
                <a:ea typeface="Tahoma" pitchFamily="34" charset="0"/>
                <a:cs typeface="Times New Roman" pitchFamily="18" charset="0"/>
              </a:rPr>
              <a:t>Syro-Malabar church. </a:t>
            </a:r>
          </a:p>
          <a:p>
            <a:pPr algn="ctr"/>
            <a:r>
              <a:rPr lang="en-US" sz="2100" dirty="0">
                <a:solidFill>
                  <a:srgbClr val="00B0F0"/>
                </a:solidFill>
                <a:latin typeface="Arial Narrow" pitchFamily="34" charset="0"/>
                <a:ea typeface="Tahoma" pitchFamily="34" charset="0"/>
                <a:cs typeface="Times New Roman" pitchFamily="18" charset="0"/>
              </a:rPr>
              <a:t>Mention also the </a:t>
            </a:r>
            <a:r>
              <a:rPr lang="en-US" sz="2100" dirty="0" err="1">
                <a:solidFill>
                  <a:srgbClr val="00B0F0"/>
                </a:solidFill>
                <a:latin typeface="Arial Narrow" pitchFamily="34" charset="0"/>
                <a:ea typeface="Tahoma" pitchFamily="34" charset="0"/>
                <a:cs typeface="Times New Roman" pitchFamily="18" charset="0"/>
              </a:rPr>
              <a:t>salvific</a:t>
            </a:r>
            <a:r>
              <a:rPr lang="en-US" sz="2100" dirty="0">
                <a:solidFill>
                  <a:srgbClr val="00B0F0"/>
                </a:solidFill>
                <a:latin typeface="Arial Narrow" pitchFamily="34" charset="0"/>
                <a:ea typeface="Tahoma" pitchFamily="34" charset="0"/>
                <a:cs typeface="Times New Roman" pitchFamily="18" charset="0"/>
              </a:rPr>
              <a:t> </a:t>
            </a:r>
          </a:p>
          <a:p>
            <a:pPr algn="ctr"/>
            <a:r>
              <a:rPr lang="en-US" sz="2100" dirty="0">
                <a:solidFill>
                  <a:srgbClr val="00B0F0"/>
                </a:solidFill>
                <a:latin typeface="Arial Narrow" pitchFamily="34" charset="0"/>
                <a:ea typeface="Tahoma" pitchFamily="34" charset="0"/>
                <a:cs typeface="Times New Roman" pitchFamily="18" charset="0"/>
              </a:rPr>
              <a:t>events that are remembered</a:t>
            </a:r>
          </a:p>
          <a:p>
            <a:pPr algn="ctr"/>
            <a:r>
              <a:rPr lang="en-US" sz="2100" dirty="0">
                <a:solidFill>
                  <a:srgbClr val="00B0F0"/>
                </a:solidFill>
                <a:latin typeface="Arial Narrow" pitchFamily="34" charset="0"/>
                <a:ea typeface="Tahoma" pitchFamily="34" charset="0"/>
                <a:cs typeface="Times New Roman" pitchFamily="18" charset="0"/>
              </a:rPr>
              <a:t> in these seasons.</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a:xfrm>
            <a:off x="152400" y="2819400"/>
            <a:ext cx="8763000" cy="3810000"/>
          </a:xfrm>
          <a:prstGeom prst="rect">
            <a:avLst/>
          </a:prstGeom>
          <a:solidFill>
            <a:srgbClr val="FFCC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04800" y="2999125"/>
            <a:ext cx="8610600" cy="3477875"/>
          </a:xfrm>
          <a:prstGeom prst="rect">
            <a:avLst/>
          </a:prstGeom>
          <a:noFill/>
        </p:spPr>
        <p:txBody>
          <a:bodyPr wrap="square" rtlCol="0">
            <a:spAutoFit/>
          </a:bodyPr>
          <a:lstStyle/>
          <a:p>
            <a:pPr>
              <a:tabLst>
                <a:tab pos="463550" algn="l"/>
              </a:tabLst>
            </a:pPr>
            <a:r>
              <a:rPr lang="en-US" sz="2200" dirty="0">
                <a:latin typeface="Arial Narrow" pitchFamily="34" charset="0"/>
                <a:cs typeface="Times New Roman" pitchFamily="18" charset="0"/>
              </a:rPr>
              <a:t>1.	</a:t>
            </a:r>
            <a:r>
              <a:rPr lang="en-US" sz="2200" b="1" dirty="0">
                <a:solidFill>
                  <a:srgbClr val="FF00FF"/>
                </a:solidFill>
                <a:latin typeface="Arial Narrow" pitchFamily="34" charset="0"/>
                <a:cs typeface="Times New Roman" pitchFamily="18" charset="0"/>
              </a:rPr>
              <a:t>Annunciation</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season of preparation for the birth of  Jesus.</a:t>
            </a:r>
          </a:p>
          <a:p>
            <a:pPr>
              <a:tabLst>
                <a:tab pos="463550" algn="l"/>
              </a:tabLst>
            </a:pPr>
            <a:r>
              <a:rPr lang="en-US" sz="2200" dirty="0">
                <a:latin typeface="Arial Narrow" pitchFamily="34" charset="0"/>
                <a:cs typeface="Times New Roman" pitchFamily="18" charset="0"/>
              </a:rPr>
              <a:t>2. </a:t>
            </a:r>
            <a:r>
              <a:rPr lang="en-US" sz="2200"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Nativity</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season commemorating the birth of Jesus.</a:t>
            </a:r>
          </a:p>
          <a:p>
            <a:pPr>
              <a:tabLst>
                <a:tab pos="463550" algn="l"/>
              </a:tabLst>
            </a:pPr>
            <a:r>
              <a:rPr lang="en-US" sz="2200" dirty="0">
                <a:latin typeface="Arial Narrow" pitchFamily="34" charset="0"/>
                <a:cs typeface="Times New Roman" pitchFamily="18" charset="0"/>
              </a:rPr>
              <a:t>3. 	</a:t>
            </a:r>
            <a:r>
              <a:rPr lang="en-US" sz="2200" b="1" dirty="0">
                <a:solidFill>
                  <a:srgbClr val="FF00FF"/>
                </a:solidFill>
                <a:latin typeface="Arial Narrow" pitchFamily="34" charset="0"/>
                <a:cs typeface="Times New Roman" pitchFamily="18" charset="0"/>
              </a:rPr>
              <a:t>Epiphany</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season focusing on His baptism.</a:t>
            </a:r>
          </a:p>
          <a:p>
            <a:pPr algn="just">
              <a:tabLst>
                <a:tab pos="463550" algn="l"/>
                <a:tab pos="1828800" algn="l"/>
              </a:tabLst>
            </a:pPr>
            <a:r>
              <a:rPr lang="en-US" sz="2200" dirty="0">
                <a:latin typeface="Arial Narrow" pitchFamily="34" charset="0"/>
                <a:cs typeface="Times New Roman" pitchFamily="18" charset="0"/>
              </a:rPr>
              <a:t>4. </a:t>
            </a:r>
            <a:r>
              <a:rPr lang="en-US" sz="2200" b="1"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Lent</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season of the forty-day fasting, passion and </a:t>
            </a:r>
            <a:r>
              <a:rPr lang="en-US" sz="2200" dirty="0">
                <a:solidFill>
                  <a:srgbClr val="00B0F0"/>
                </a:solidFill>
                <a:latin typeface="Arial Narrow" pitchFamily="34" charset="0"/>
                <a:cs typeface="Times New Roman" pitchFamily="18" charset="0"/>
              </a:rPr>
              <a:t>death </a:t>
            </a:r>
            <a:r>
              <a:rPr lang="en-US" sz="2200" dirty="0">
                <a:solidFill>
                  <a:srgbClr val="00B0F0"/>
                </a:solidFill>
                <a:latin typeface="Arial Narrow" pitchFamily="34" charset="0"/>
                <a:cs typeface="Times New Roman" pitchFamily="18" charset="0"/>
              </a:rPr>
              <a:t>of </a:t>
            </a:r>
            <a:r>
              <a:rPr lang="en-US" sz="2200" dirty="0">
                <a:solidFill>
                  <a:srgbClr val="00B0F0"/>
                </a:solidFill>
                <a:latin typeface="Arial Narrow" pitchFamily="34" charset="0"/>
                <a:cs typeface="Times New Roman" pitchFamily="18" charset="0"/>
              </a:rPr>
              <a:t>Jesus</a:t>
            </a:r>
            <a:r>
              <a:rPr lang="en-US" sz="2200" dirty="0">
                <a:solidFill>
                  <a:srgbClr val="00B0F0"/>
                </a:solidFill>
                <a:latin typeface="Arial Narrow" pitchFamily="34" charset="0"/>
                <a:cs typeface="Times New Roman" pitchFamily="18" charset="0"/>
              </a:rPr>
              <a:t>.</a:t>
            </a:r>
          </a:p>
          <a:p>
            <a:pPr>
              <a:tabLst>
                <a:tab pos="463550" algn="l"/>
              </a:tabLst>
            </a:pPr>
            <a:r>
              <a:rPr lang="en-US" sz="2200" dirty="0">
                <a:latin typeface="Arial Narrow" pitchFamily="34" charset="0"/>
                <a:cs typeface="Times New Roman" pitchFamily="18" charset="0"/>
              </a:rPr>
              <a:t>5. </a:t>
            </a:r>
            <a:r>
              <a:rPr lang="en-US" sz="2200"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Easter</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season recalling the resurrection and ascension.</a:t>
            </a:r>
          </a:p>
          <a:p>
            <a:pPr algn="just">
              <a:tabLst>
                <a:tab pos="463550" algn="l"/>
                <a:tab pos="1828800" algn="l"/>
              </a:tabLst>
            </a:pPr>
            <a:r>
              <a:rPr lang="en-US" sz="2200" dirty="0">
                <a:latin typeface="Arial Narrow" pitchFamily="34" charset="0"/>
                <a:cs typeface="Times New Roman" pitchFamily="18" charset="0"/>
              </a:rPr>
              <a:t>6. </a:t>
            </a:r>
            <a:r>
              <a:rPr lang="en-US" sz="2200"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Apostles</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descent of the Holy Spirit and the activities of the </a:t>
            </a:r>
            <a:r>
              <a:rPr lang="en-US" sz="2200" dirty="0">
                <a:solidFill>
                  <a:srgbClr val="00B0F0"/>
                </a:solidFill>
                <a:latin typeface="Arial Narrow" pitchFamily="34" charset="0"/>
                <a:cs typeface="Times New Roman" pitchFamily="18" charset="0"/>
              </a:rPr>
              <a:t>	Church</a:t>
            </a:r>
            <a:r>
              <a:rPr lang="en-US" sz="2200" dirty="0">
                <a:solidFill>
                  <a:srgbClr val="00B0F0"/>
                </a:solidFill>
                <a:latin typeface="Arial Narrow" pitchFamily="34" charset="0"/>
                <a:cs typeface="Times New Roman" pitchFamily="18" charset="0"/>
              </a:rPr>
              <a:t>.</a:t>
            </a:r>
          </a:p>
          <a:p>
            <a:pPr>
              <a:tabLst>
                <a:tab pos="463550" algn="l"/>
              </a:tabLst>
            </a:pPr>
            <a:r>
              <a:rPr lang="en-US" sz="2200" dirty="0">
                <a:latin typeface="Arial Narrow" pitchFamily="34" charset="0"/>
                <a:cs typeface="Times New Roman" pitchFamily="18" charset="0"/>
              </a:rPr>
              <a:t>7. </a:t>
            </a:r>
            <a:r>
              <a:rPr lang="en-US" sz="2200" b="1"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Summer</a:t>
            </a:r>
            <a:r>
              <a:rPr lang="en-US" sz="2200" b="1" dirty="0">
                <a:solidFill>
                  <a:srgbClr val="FF00FF"/>
                </a:solidFill>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period of the growth of the Church.</a:t>
            </a:r>
          </a:p>
          <a:p>
            <a:pPr algn="just">
              <a:tabLst>
                <a:tab pos="463550" algn="l"/>
                <a:tab pos="2743200" algn="l"/>
              </a:tabLst>
            </a:pPr>
            <a:r>
              <a:rPr lang="en-US" sz="2200" dirty="0">
                <a:latin typeface="Arial Narrow" pitchFamily="34" charset="0"/>
                <a:cs typeface="Times New Roman" pitchFamily="18" charset="0"/>
              </a:rPr>
              <a:t>8. </a:t>
            </a:r>
            <a:r>
              <a:rPr lang="en-US" sz="2200"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Elijah-Cross-Moses:</a:t>
            </a:r>
            <a:r>
              <a:rPr lang="en-US" sz="2200" b="1" dirty="0">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To </a:t>
            </a:r>
            <a:r>
              <a:rPr lang="en-US" sz="2200" dirty="0">
                <a:solidFill>
                  <a:srgbClr val="00B0F0"/>
                </a:solidFill>
                <a:latin typeface="Arial Narrow" pitchFamily="34" charset="0"/>
                <a:cs typeface="Times New Roman" pitchFamily="18" charset="0"/>
              </a:rPr>
              <a:t>recall the Transfiguration and the </a:t>
            </a:r>
            <a:r>
              <a:rPr lang="en-US" sz="2200" dirty="0">
                <a:solidFill>
                  <a:srgbClr val="00B0F0"/>
                </a:solidFill>
                <a:latin typeface="Arial Narrow" pitchFamily="34" charset="0"/>
                <a:cs typeface="Times New Roman" pitchFamily="18" charset="0"/>
              </a:rPr>
              <a:t>Second Coming</a:t>
            </a:r>
            <a:r>
              <a:rPr lang="en-US" sz="2200" dirty="0">
                <a:solidFill>
                  <a:srgbClr val="00B0F0"/>
                </a:solidFill>
                <a:latin typeface="Arial Narrow" pitchFamily="34" charset="0"/>
                <a:cs typeface="Times New Roman" pitchFamily="18" charset="0"/>
              </a:rPr>
              <a:t>.</a:t>
            </a:r>
          </a:p>
          <a:p>
            <a:pPr algn="just">
              <a:tabLst>
                <a:tab pos="463550" algn="l"/>
              </a:tabLst>
            </a:pPr>
            <a:r>
              <a:rPr lang="en-US" sz="2200" dirty="0">
                <a:latin typeface="Arial Narrow" pitchFamily="34" charset="0"/>
                <a:cs typeface="Times New Roman" pitchFamily="18" charset="0"/>
              </a:rPr>
              <a:t>9. </a:t>
            </a:r>
            <a:r>
              <a:rPr lang="en-US" sz="2200" dirty="0">
                <a:latin typeface="Arial Narrow" pitchFamily="34" charset="0"/>
                <a:cs typeface="Times New Roman" pitchFamily="18" charset="0"/>
              </a:rPr>
              <a:t>	</a:t>
            </a:r>
            <a:r>
              <a:rPr lang="en-US" sz="2200" b="1" dirty="0">
                <a:solidFill>
                  <a:srgbClr val="FF00FF"/>
                </a:solidFill>
                <a:latin typeface="Arial Narrow" pitchFamily="34" charset="0"/>
                <a:cs typeface="Times New Roman" pitchFamily="18" charset="0"/>
              </a:rPr>
              <a:t>Dedication </a:t>
            </a:r>
            <a:r>
              <a:rPr lang="en-US" sz="2200" b="1" dirty="0">
                <a:solidFill>
                  <a:srgbClr val="FF00FF"/>
                </a:solidFill>
                <a:latin typeface="Arial Narrow" pitchFamily="34" charset="0"/>
                <a:cs typeface="Times New Roman" pitchFamily="18" charset="0"/>
              </a:rPr>
              <a:t>of the Church: </a:t>
            </a:r>
            <a:r>
              <a:rPr lang="en-US" sz="2200" b="1" dirty="0">
                <a:solidFill>
                  <a:srgbClr val="FF00FF"/>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a:t>
            </a:r>
            <a:r>
              <a:rPr lang="en-US" sz="2200" dirty="0">
                <a:solidFill>
                  <a:srgbClr val="00B0F0"/>
                </a:solidFill>
                <a:latin typeface="Arial Narrow" pitchFamily="34" charset="0"/>
                <a:cs typeface="Times New Roman" pitchFamily="18" charset="0"/>
              </a:rPr>
              <a:t>period to consecrate the </a:t>
            </a:r>
            <a:r>
              <a:rPr lang="en-US" sz="2200" dirty="0">
                <a:solidFill>
                  <a:srgbClr val="00B0F0"/>
                </a:solidFill>
                <a:latin typeface="Arial Narrow" pitchFamily="34" charset="0"/>
                <a:cs typeface="Times New Roman" pitchFamily="18" charset="0"/>
              </a:rPr>
              <a:t>Church</a:t>
            </a:r>
            <a:r>
              <a:rPr lang="en-US" sz="2200" dirty="0">
                <a:solidFill>
                  <a:srgbClr val="00B0F0"/>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Jesus</a:t>
            </a:r>
            <a:r>
              <a:rPr lang="en-US" sz="2200" dirty="0">
                <a:solidFill>
                  <a:srgbClr val="00B0F0"/>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bride </a:t>
            </a:r>
            <a:r>
              <a:rPr lang="en-US" sz="2200" dirty="0">
                <a:solidFill>
                  <a:srgbClr val="00B0F0"/>
                </a:solidFill>
                <a:latin typeface="Arial Narrow" pitchFamily="34" charset="0"/>
                <a:cs typeface="Times New Roman" pitchFamily="18" charset="0"/>
              </a:rPr>
              <a:t>to his Father.</a:t>
            </a:r>
          </a:p>
        </p:txBody>
      </p:sp>
      <p:sp>
        <p:nvSpPr>
          <p:cNvPr id="6" name="TextBox 5"/>
          <p:cNvSpPr txBox="1"/>
          <p:nvPr/>
        </p:nvSpPr>
        <p:spPr>
          <a:xfrm>
            <a:off x="0" y="207258"/>
            <a:ext cx="9144000" cy="1015663"/>
          </a:xfrm>
          <a:prstGeom prst="rect">
            <a:avLst/>
          </a:prstGeom>
          <a:noFill/>
        </p:spPr>
        <p:txBody>
          <a:bodyPr wrap="square" rtlCol="0">
            <a:spAutoFit/>
          </a:bodyPr>
          <a:lstStyle/>
          <a:p>
            <a:pPr algn="ctr"/>
            <a:r>
              <a:rPr lang="en-US" sz="3000" b="1" dirty="0">
                <a:solidFill>
                  <a:srgbClr val="FF0000"/>
                </a:solidFill>
                <a:latin typeface="Cooper Std Black" pitchFamily="18" charset="0"/>
                <a:cs typeface="Times New Roman" pitchFamily="18" charset="0"/>
              </a:rPr>
              <a:t>LITURGICAL SEASONS OF THE SYRO MALABAR CHURCH</a:t>
            </a:r>
          </a:p>
        </p:txBody>
      </p:sp>
      <p:pic>
        <p:nvPicPr>
          <p:cNvPr id="5" name="Picture 2" descr="C:\Users\user\Desktop\New folder\annunciation.jpg"/>
          <p:cNvPicPr>
            <a:picLocks noChangeAspect="1" noChangeArrowheads="1"/>
          </p:cNvPicPr>
          <p:nvPr/>
        </p:nvPicPr>
        <p:blipFill>
          <a:blip r:embed="rId2" cstate="print"/>
          <a:srcRect b="13462"/>
          <a:stretch>
            <a:fillRect/>
          </a:stretch>
        </p:blipFill>
        <p:spPr bwMode="auto">
          <a:xfrm>
            <a:off x="161868" y="1142998"/>
            <a:ext cx="685800" cy="1371601"/>
          </a:xfrm>
          <a:prstGeom prst="rect">
            <a:avLst/>
          </a:prstGeom>
          <a:noFill/>
          <a:ln>
            <a:solidFill>
              <a:schemeClr val="accent1"/>
            </a:solidFill>
          </a:ln>
        </p:spPr>
      </p:pic>
      <p:pic>
        <p:nvPicPr>
          <p:cNvPr id="9" name="Picture 2" descr="C:\Users\user\Desktop\New folder\pi.jpg"/>
          <p:cNvPicPr>
            <a:picLocks noChangeAspect="1" noChangeArrowheads="1"/>
          </p:cNvPicPr>
          <p:nvPr/>
        </p:nvPicPr>
        <p:blipFill>
          <a:blip r:embed="rId3" cstate="print"/>
          <a:srcRect b="11680"/>
          <a:stretch>
            <a:fillRect/>
          </a:stretch>
        </p:blipFill>
        <p:spPr bwMode="auto">
          <a:xfrm>
            <a:off x="847668" y="1142998"/>
            <a:ext cx="1676400" cy="1371601"/>
          </a:xfrm>
          <a:prstGeom prst="rect">
            <a:avLst/>
          </a:prstGeom>
          <a:noFill/>
          <a:ln>
            <a:solidFill>
              <a:schemeClr val="accent1"/>
            </a:solidFill>
          </a:ln>
        </p:spPr>
      </p:pic>
      <p:pic>
        <p:nvPicPr>
          <p:cNvPr id="11" name="Picture 3" descr="C:\Users\user\Desktop\New folder\Baptism-of-Jesus.jpg"/>
          <p:cNvPicPr>
            <a:picLocks noChangeAspect="1" noChangeArrowheads="1"/>
          </p:cNvPicPr>
          <p:nvPr/>
        </p:nvPicPr>
        <p:blipFill>
          <a:blip r:embed="rId4" cstate="print"/>
          <a:srcRect t="13622" b="12820"/>
          <a:stretch>
            <a:fillRect/>
          </a:stretch>
        </p:blipFill>
        <p:spPr bwMode="auto">
          <a:xfrm>
            <a:off x="2524068" y="1143000"/>
            <a:ext cx="1642533" cy="1371600"/>
          </a:xfrm>
          <a:prstGeom prst="rect">
            <a:avLst/>
          </a:prstGeom>
          <a:noFill/>
          <a:ln>
            <a:solidFill>
              <a:schemeClr val="accent1"/>
            </a:solidFill>
          </a:ln>
        </p:spPr>
      </p:pic>
      <p:pic>
        <p:nvPicPr>
          <p:cNvPr id="15" name="Picture 2"/>
          <p:cNvPicPr>
            <a:picLocks noChangeAspect="1" noChangeArrowheads="1"/>
          </p:cNvPicPr>
          <p:nvPr/>
        </p:nvPicPr>
        <p:blipFill>
          <a:blip r:embed="rId5" cstate="print"/>
          <a:srcRect/>
          <a:stretch>
            <a:fillRect/>
          </a:stretch>
        </p:blipFill>
        <p:spPr bwMode="auto">
          <a:xfrm>
            <a:off x="4124268" y="1142998"/>
            <a:ext cx="762000" cy="1371601"/>
          </a:xfrm>
          <a:prstGeom prst="rect">
            <a:avLst/>
          </a:prstGeom>
          <a:ln>
            <a:solidFill>
              <a:schemeClr val="accent1"/>
            </a:solidFill>
          </a:ln>
          <a:effectLst/>
        </p:spPr>
      </p:pic>
      <p:pic>
        <p:nvPicPr>
          <p:cNvPr id="16" name="Picture 3" descr="D:\web photo\lession 9\2\Jesus-Christ-Widescreen-Wallpapers-01.jpg"/>
          <p:cNvPicPr>
            <a:picLocks noChangeAspect="1" noChangeArrowheads="1"/>
          </p:cNvPicPr>
          <p:nvPr/>
        </p:nvPicPr>
        <p:blipFill>
          <a:blip r:embed="rId6" cstate="print"/>
          <a:srcRect/>
          <a:stretch>
            <a:fillRect/>
          </a:stretch>
        </p:blipFill>
        <p:spPr bwMode="auto">
          <a:xfrm>
            <a:off x="4886268" y="1142998"/>
            <a:ext cx="1219200" cy="1371601"/>
          </a:xfrm>
          <a:prstGeom prst="rect">
            <a:avLst/>
          </a:prstGeom>
          <a:noFill/>
          <a:ln>
            <a:solidFill>
              <a:schemeClr val="accent1"/>
            </a:solidFill>
          </a:ln>
        </p:spPr>
      </p:pic>
      <p:pic>
        <p:nvPicPr>
          <p:cNvPr id="17" name="Picture 2" descr="D:\web photo\Feast-of-Weeks7.jpg"/>
          <p:cNvPicPr>
            <a:picLocks noChangeAspect="1" noChangeArrowheads="1"/>
          </p:cNvPicPr>
          <p:nvPr/>
        </p:nvPicPr>
        <p:blipFill>
          <a:blip r:embed="rId7" cstate="print"/>
          <a:srcRect/>
          <a:stretch>
            <a:fillRect/>
          </a:stretch>
        </p:blipFill>
        <p:spPr bwMode="auto">
          <a:xfrm>
            <a:off x="6105468" y="1143000"/>
            <a:ext cx="685800" cy="1371600"/>
          </a:xfrm>
          <a:prstGeom prst="rect">
            <a:avLst/>
          </a:prstGeom>
          <a:noFill/>
          <a:ln>
            <a:solidFill>
              <a:schemeClr val="accent1"/>
            </a:solidFill>
          </a:ln>
        </p:spPr>
      </p:pic>
      <p:pic>
        <p:nvPicPr>
          <p:cNvPr id="18" name="Picture 2"/>
          <p:cNvPicPr>
            <a:picLocks noChangeAspect="1" noChangeArrowheads="1"/>
          </p:cNvPicPr>
          <p:nvPr/>
        </p:nvPicPr>
        <p:blipFill>
          <a:blip r:embed="rId8" cstate="print"/>
          <a:srcRect/>
          <a:stretch>
            <a:fillRect/>
          </a:stretch>
        </p:blipFill>
        <p:spPr bwMode="auto">
          <a:xfrm>
            <a:off x="6756245" y="1142998"/>
            <a:ext cx="720823" cy="1371601"/>
          </a:xfrm>
          <a:prstGeom prst="rect">
            <a:avLst/>
          </a:prstGeom>
          <a:noFill/>
          <a:ln w="9525">
            <a:solidFill>
              <a:schemeClr val="accent1"/>
            </a:solidFill>
            <a:miter lim="800000"/>
            <a:headEnd/>
            <a:tailEnd/>
          </a:ln>
          <a:effectLst/>
        </p:spPr>
      </p:pic>
      <p:pic>
        <p:nvPicPr>
          <p:cNvPr id="19" name="Picture 2"/>
          <p:cNvPicPr>
            <a:picLocks noChangeAspect="1" noChangeArrowheads="1"/>
          </p:cNvPicPr>
          <p:nvPr/>
        </p:nvPicPr>
        <p:blipFill>
          <a:blip r:embed="rId9" cstate="print"/>
          <a:srcRect/>
          <a:stretch>
            <a:fillRect/>
          </a:stretch>
        </p:blipFill>
        <p:spPr bwMode="auto">
          <a:xfrm>
            <a:off x="7477068" y="1142998"/>
            <a:ext cx="816429" cy="1371601"/>
          </a:xfrm>
          <a:prstGeom prst="rect">
            <a:avLst/>
          </a:prstGeom>
          <a:noFill/>
          <a:ln w="9525">
            <a:solidFill>
              <a:schemeClr val="accent1"/>
            </a:solidFill>
            <a:miter lim="800000"/>
            <a:headEnd/>
            <a:tailEnd/>
          </a:ln>
          <a:effectLst/>
        </p:spPr>
      </p:pic>
      <p:pic>
        <p:nvPicPr>
          <p:cNvPr id="20" name="Picture 2"/>
          <p:cNvPicPr>
            <a:picLocks noChangeAspect="1" noChangeArrowheads="1"/>
          </p:cNvPicPr>
          <p:nvPr/>
        </p:nvPicPr>
        <p:blipFill>
          <a:blip r:embed="rId10" cstate="print"/>
          <a:srcRect/>
          <a:stretch>
            <a:fillRect/>
          </a:stretch>
        </p:blipFill>
        <p:spPr bwMode="auto">
          <a:xfrm>
            <a:off x="8239068" y="1142998"/>
            <a:ext cx="676332" cy="1371601"/>
          </a:xfrm>
          <a:prstGeom prst="rect">
            <a:avLst/>
          </a:prstGeom>
          <a:noFill/>
          <a:ln w="9525">
            <a:solidFill>
              <a:schemeClr val="accent1"/>
            </a:solid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p:cTn id="37"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p:cTn id="43"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7">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 calcmode="lin" valueType="num">
                                      <p:cBhvr>
                                        <p:cTn id="49"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7">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7">
                                            <p:txEl>
                                              <p:pRg st="7" end="7"/>
                                            </p:txEl>
                                          </p:spTgt>
                                        </p:tgtEl>
                                        <p:attrNameLst>
                                          <p:attrName>style.visibility</p:attrName>
                                        </p:attrNameLst>
                                      </p:cBhvr>
                                      <p:to>
                                        <p:strVal val="visible"/>
                                      </p:to>
                                    </p:set>
                                    <p:anim calcmode="lin" valueType="num">
                                      <p:cBhvr>
                                        <p:cTn id="55" dur="500" fill="hold"/>
                                        <p:tgtEl>
                                          <p:spTgt spid="7">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7">
                                            <p:txEl>
                                              <p:pRg st="7" end="7"/>
                                            </p:txEl>
                                          </p:spTgt>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7">
                                            <p:txEl>
                                              <p:pRg st="8" end="8"/>
                                            </p:txEl>
                                          </p:spTgt>
                                        </p:tgtEl>
                                        <p:attrNameLst>
                                          <p:attrName>style.visibility</p:attrName>
                                        </p:attrNameLst>
                                      </p:cBhvr>
                                      <p:to>
                                        <p:strVal val="visible"/>
                                      </p:to>
                                    </p:set>
                                    <p:anim calcmode="lin" valueType="num">
                                      <p:cBhvr>
                                        <p:cTn id="61" dur="500" fill="hold"/>
                                        <p:tgtEl>
                                          <p:spTgt spid="7">
                                            <p:txEl>
                                              <p:pRg st="8" end="8"/>
                                            </p:txEl>
                                          </p:spTgt>
                                        </p:tgtEl>
                                        <p:attrNameLst>
                                          <p:attrName>ppt_w</p:attrName>
                                        </p:attrNameLst>
                                      </p:cBhvr>
                                      <p:tavLst>
                                        <p:tav tm="0">
                                          <p:val>
                                            <p:fltVal val="0"/>
                                          </p:val>
                                        </p:tav>
                                        <p:tav tm="100000">
                                          <p:val>
                                            <p:strVal val="#ppt_w"/>
                                          </p:val>
                                        </p:tav>
                                      </p:tavLst>
                                    </p:anim>
                                    <p:anim calcmode="lin" valueType="num">
                                      <p:cBhvr>
                                        <p:cTn id="62" dur="500" fill="hold"/>
                                        <p:tgtEl>
                                          <p:spTgt spid="7">
                                            <p:txEl>
                                              <p:pRg st="8" end="8"/>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 y="335101"/>
            <a:ext cx="84582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order to impart the spirit of each season to the faithful, the prayers (</a:t>
            </a:r>
            <a:r>
              <a:rPr lang="en-US" sz="2500" dirty="0" err="1">
                <a:latin typeface="Arial Narrow" pitchFamily="34" charset="0"/>
                <a:cs typeface="Times New Roman" pitchFamily="18" charset="0"/>
              </a:rPr>
              <a:t>propria</a:t>
            </a:r>
            <a:r>
              <a:rPr lang="en-US" sz="2500" dirty="0">
                <a:latin typeface="Arial Narrow" pitchFamily="34" charset="0"/>
                <a:cs typeface="Times New Roman" pitchFamily="18" charset="0"/>
              </a:rPr>
              <a:t>)  of the holy </a:t>
            </a:r>
            <a:r>
              <a:rPr lang="en-US" sz="2500" dirty="0" err="1">
                <a:latin typeface="Arial Narrow" pitchFamily="34" charset="0"/>
                <a:cs typeface="Times New Roman" pitchFamily="18" charset="0"/>
              </a:rPr>
              <a:t>Qurbana</a:t>
            </a:r>
            <a:r>
              <a:rPr lang="en-US" sz="2500" dirty="0">
                <a:latin typeface="Arial Narrow" pitchFamily="34" charset="0"/>
                <a:cs typeface="Times New Roman" pitchFamily="18" charset="0"/>
              </a:rPr>
              <a:t> and the divine office are arranged accordingly. </a:t>
            </a:r>
          </a:p>
          <a:p>
            <a:pPr algn="just"/>
            <a:r>
              <a:rPr lang="en-US" sz="2500" dirty="0">
                <a:latin typeface="Arial Narrow" pitchFamily="34" charset="0"/>
                <a:cs typeface="Times New Roman" pitchFamily="18" charset="0"/>
              </a:rPr>
              <a:t>	To grow in the messianic experience, we must live according to the spirit of the different periods of the liturgical year. </a:t>
            </a:r>
          </a:p>
          <a:p>
            <a:pPr algn="just"/>
            <a:r>
              <a:rPr lang="en-US" sz="2500" dirty="0">
                <a:latin typeface="Arial Narrow" pitchFamily="34" charset="0"/>
                <a:cs typeface="Times New Roman" pitchFamily="18" charset="0"/>
              </a:rPr>
              <a:t>	That is the reason why the Church teaches us to resort to spiritual exercises either emanating from the liturgical practices or agreeable to them.</a:t>
            </a:r>
            <a:endParaRPr lang="en-US" sz="2500" dirty="0">
              <a:solidFill>
                <a:srgbClr val="FF0000"/>
              </a:solidFill>
              <a:latin typeface="Arial Narrow" pitchFamily="34" charset="0"/>
              <a:cs typeface="Times New Roman" pitchFamily="18" charset="0"/>
            </a:endParaRPr>
          </a:p>
        </p:txBody>
      </p:sp>
      <p:pic>
        <p:nvPicPr>
          <p:cNvPr id="6" name="Picture 2" descr="E:\qurbana video\image\qu 3\5.jpg"/>
          <p:cNvPicPr>
            <a:picLocks noChangeAspect="1" noChangeArrowheads="1"/>
          </p:cNvPicPr>
          <p:nvPr/>
        </p:nvPicPr>
        <p:blipFill>
          <a:blip r:embed="rId2" cstate="print"/>
          <a:srcRect/>
          <a:stretch>
            <a:fillRect/>
          </a:stretch>
        </p:blipFill>
        <p:spPr bwMode="auto">
          <a:xfrm>
            <a:off x="2998830" y="3581400"/>
            <a:ext cx="3173370" cy="3074235"/>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57200" y="1065580"/>
            <a:ext cx="54864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liturgical year starts with Annunciation. This period is planned to prepare for the birth of Christ falling on 25th December. </a:t>
            </a:r>
          </a:p>
          <a:p>
            <a:pPr algn="just"/>
            <a:r>
              <a:rPr lang="en-US" sz="2300" dirty="0">
                <a:latin typeface="Arial Narrow" pitchFamily="34" charset="0"/>
                <a:cs typeface="Times New Roman" pitchFamily="18" charset="0"/>
              </a:rPr>
              <a:t>	This period is so arranged that there are four Sundays before Christmas; and the 25-day fasting prior to Christmas is from 1st to 25th December. In </a:t>
            </a:r>
            <a:r>
              <a:rPr lang="en-US" sz="2300" dirty="0" err="1">
                <a:latin typeface="Arial Narrow" pitchFamily="34" charset="0"/>
                <a:cs typeface="Times New Roman" pitchFamily="18" charset="0"/>
              </a:rPr>
              <a:t>Syriac</a:t>
            </a:r>
            <a:r>
              <a:rPr lang="en-US" sz="2300" dirty="0">
                <a:latin typeface="Arial Narrow" pitchFamily="34" charset="0"/>
                <a:cs typeface="Times New Roman" pitchFamily="18" charset="0"/>
              </a:rPr>
              <a:t>, this period is known as '</a:t>
            </a:r>
            <a:r>
              <a:rPr lang="en-US" sz="2300" dirty="0" err="1">
                <a:latin typeface="Arial Narrow" pitchFamily="34" charset="0"/>
                <a:cs typeface="Times New Roman" pitchFamily="18" charset="0"/>
              </a:rPr>
              <a:t>Subbara</a:t>
            </a:r>
            <a:r>
              <a:rPr lang="en-US" sz="2300" dirty="0">
                <a:latin typeface="Arial Narrow" pitchFamily="34" charset="0"/>
                <a:cs typeface="Times New Roman" pitchFamily="18" charset="0"/>
              </a:rPr>
              <a:t>', meaning the 'period of announcements'. </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1310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ANNUNCIATION</a:t>
            </a:r>
            <a:endParaRPr lang="en-US" sz="2500" b="1" dirty="0">
              <a:solidFill>
                <a:srgbClr val="00B0F0"/>
              </a:solidFill>
              <a:latin typeface="Cooper Std Black" pitchFamily="18" charset="0"/>
              <a:cs typeface="Times New Roman" pitchFamily="18" charset="0"/>
            </a:endParaRPr>
          </a:p>
        </p:txBody>
      </p:sp>
      <p:sp>
        <p:nvSpPr>
          <p:cNvPr id="9" name="TextBox 8"/>
          <p:cNvSpPr txBox="1"/>
          <p:nvPr/>
        </p:nvSpPr>
        <p:spPr>
          <a:xfrm>
            <a:off x="457200" y="4419600"/>
            <a:ext cx="8153400" cy="2215991"/>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announcement by angel Gabriel to Blessed Virgin Mary was a welcome one to the people awaiting their redeemer. </a:t>
            </a:r>
          </a:p>
          <a:p>
            <a:pPr algn="just"/>
            <a:r>
              <a:rPr lang="en-US" sz="2300" dirty="0">
                <a:latin typeface="Arial Narrow" pitchFamily="34" charset="0"/>
                <a:cs typeface="Times New Roman" pitchFamily="18" charset="0"/>
              </a:rPr>
              <a:t>	The unconditional love of God for us, despite our sinfulness, is revealed through Christmas. </a:t>
            </a:r>
          </a:p>
          <a:p>
            <a:pPr algn="just"/>
            <a:r>
              <a:rPr lang="en-US" sz="2300" dirty="0">
                <a:latin typeface="Arial Narrow" pitchFamily="34" charset="0"/>
                <a:cs typeface="Times New Roman" pitchFamily="18" charset="0"/>
              </a:rPr>
              <a:t>	We must repay this love of God by loving God and man unconditionally.</a:t>
            </a:r>
            <a:endParaRPr lang="en-US" sz="2300" dirty="0">
              <a:solidFill>
                <a:srgbClr val="FF0000"/>
              </a:solidFill>
              <a:latin typeface="Arial Narrow" pitchFamily="34" charset="0"/>
              <a:cs typeface="Times New Roman" pitchFamily="18" charset="0"/>
            </a:endParaRPr>
          </a:p>
        </p:txBody>
      </p:sp>
      <p:pic>
        <p:nvPicPr>
          <p:cNvPr id="10" name="Picture 2" descr="C:\Users\user\Desktop\New folder\annunciation.jpg"/>
          <p:cNvPicPr>
            <a:picLocks noChangeAspect="1" noChangeArrowheads="1"/>
          </p:cNvPicPr>
          <p:nvPr/>
        </p:nvPicPr>
        <p:blipFill>
          <a:blip r:embed="rId2" cstate="print"/>
          <a:srcRect b="13462"/>
          <a:stretch>
            <a:fillRect/>
          </a:stretch>
        </p:blipFill>
        <p:spPr bwMode="auto">
          <a:xfrm>
            <a:off x="6172200" y="685800"/>
            <a:ext cx="2743200" cy="36576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p:cTn id="25"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 calcmode="lin" valueType="num">
                                      <p:cBhvr>
                                        <p:cTn id="31"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9">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9">
                                            <p:txEl>
                                              <p:pRg st="2" end="2"/>
                                            </p:txEl>
                                          </p:spTgt>
                                        </p:tgtEl>
                                        <p:attrNameLst>
                                          <p:attrName>style.visibility</p:attrName>
                                        </p:attrNameLst>
                                      </p:cBhvr>
                                      <p:to>
                                        <p:strVal val="visible"/>
                                      </p:to>
                                    </p:set>
                                    <p:anim calcmode="lin" valueType="num">
                                      <p:cBhvr>
                                        <p:cTn id="37"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9">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1000" y="379780"/>
            <a:ext cx="83820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main topics we meditate upon during this period are the announcement about the birth of John the Baptist, the forerunner of Jesus, the birth of John, the creation of man, the disobedience of our forefathers and the consequences, the deplorable state of the fallen man, the promise of redemption by God, the covenant of God with man, and the prophesies about the redeemer.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Church specially reminds us of the negative aspects of sin. To receive the redeemer, repentance and penance are essential. </a:t>
            </a:r>
          </a:p>
        </p:txBody>
      </p:sp>
      <p:sp>
        <p:nvSpPr>
          <p:cNvPr id="8" name="TextBox 7"/>
          <p:cNvSpPr txBox="1"/>
          <p:nvPr/>
        </p:nvSpPr>
        <p:spPr>
          <a:xfrm>
            <a:off x="381000" y="4310152"/>
            <a:ext cx="5334000" cy="1862048"/>
          </a:xfrm>
          <a:prstGeom prst="rect">
            <a:avLst/>
          </a:prstGeom>
          <a:noFill/>
        </p:spPr>
        <p:txBody>
          <a:bodyPr wrap="square" rtlCol="0">
            <a:spAutoFit/>
          </a:bodyPr>
          <a:lstStyle/>
          <a:p>
            <a:pPr algn="just"/>
            <a:r>
              <a:rPr lang="en-US" sz="2300" dirty="0">
                <a:latin typeface="Arial Narrow" pitchFamily="34" charset="0"/>
                <a:cs typeface="Times New Roman" pitchFamily="18" charset="0"/>
              </a:rPr>
              <a:t>	During this period, we remember, in a special way, Blessed Virgin Mary who cooperated wholeheartedly with the mystery of salvation; prayers and hymns in </a:t>
            </a:r>
            <a:r>
              <a:rPr lang="en-US" sz="2300" dirty="0" err="1">
                <a:latin typeface="Arial Narrow" pitchFamily="34" charset="0"/>
                <a:cs typeface="Times New Roman" pitchFamily="18" charset="0"/>
              </a:rPr>
              <a:t>honour</a:t>
            </a:r>
            <a:r>
              <a:rPr lang="en-US" sz="2300" dirty="0">
                <a:latin typeface="Arial Narrow" pitchFamily="34" charset="0"/>
                <a:cs typeface="Times New Roman" pitchFamily="18" charset="0"/>
              </a:rPr>
              <a:t> of Virgin Mary are special features of the period. </a:t>
            </a:r>
          </a:p>
        </p:txBody>
      </p:sp>
      <p:pic>
        <p:nvPicPr>
          <p:cNvPr id="1027" name="Picture 3" descr="C:\Users\user\Desktop\L'_Annonciation_de_1644,_Philippe_de_Champaigne..jpg"/>
          <p:cNvPicPr>
            <a:picLocks noChangeAspect="1" noChangeArrowheads="1"/>
          </p:cNvPicPr>
          <p:nvPr/>
        </p:nvPicPr>
        <p:blipFill>
          <a:blip r:embed="rId2" cstate="print"/>
          <a:srcRect/>
          <a:stretch>
            <a:fillRect/>
          </a:stretch>
        </p:blipFill>
        <p:spPr bwMode="auto">
          <a:xfrm>
            <a:off x="5983147" y="3810000"/>
            <a:ext cx="2932253" cy="28956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1544</TotalTime>
  <Words>205</Words>
  <Application>Microsoft Office PowerPoint</Application>
  <PresentationFormat>On-screen Show (4:3)</PresentationFormat>
  <Paragraphs>113</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LITURGICAL YEAR AND THE LITURGY OF HOURS</vt:lpstr>
      <vt:lpstr>LET US READ AND MEDITATE  THE WORD OF GOD </vt:lpstr>
      <vt:lpstr>A Verse to Remember</vt:lpstr>
      <vt:lpstr>Let us Pray</vt:lpstr>
      <vt:lpstr>My Resolution</vt:lpstr>
      <vt:lpstr>Teachings of the Fathers of the Church </vt:lpstr>
      <vt:lpstr>Questions</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397</cp:revision>
  <dcterms:created xsi:type="dcterms:W3CDTF">2009-12-14T09:57:33Z</dcterms:created>
  <dcterms:modified xsi:type="dcterms:W3CDTF">2015-10-26T03:24:18Z</dcterms:modified>
</cp:coreProperties>
</file>